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16" r:id="rId1"/>
  </p:sldMasterIdLst>
  <p:notesMasterIdLst>
    <p:notesMasterId r:id="rId28"/>
  </p:notesMasterIdLst>
  <p:sldIdLst>
    <p:sldId id="1744" r:id="rId2"/>
    <p:sldId id="805" r:id="rId3"/>
    <p:sldId id="2210" r:id="rId4"/>
    <p:sldId id="2209" r:id="rId5"/>
    <p:sldId id="2164" r:id="rId6"/>
    <p:sldId id="2211" r:id="rId7"/>
    <p:sldId id="2114" r:id="rId8"/>
    <p:sldId id="1891" r:id="rId9"/>
    <p:sldId id="1892" r:id="rId10"/>
    <p:sldId id="2220" r:id="rId11"/>
    <p:sldId id="2221" r:id="rId12"/>
    <p:sldId id="2222" r:id="rId13"/>
    <p:sldId id="2165" r:id="rId14"/>
    <p:sldId id="2212" r:id="rId15"/>
    <p:sldId id="2216" r:id="rId16"/>
    <p:sldId id="2228" r:id="rId17"/>
    <p:sldId id="2217" r:id="rId18"/>
    <p:sldId id="2214" r:id="rId19"/>
    <p:sldId id="2229" r:id="rId20"/>
    <p:sldId id="2215" r:id="rId21"/>
    <p:sldId id="2226" r:id="rId22"/>
    <p:sldId id="2213" r:id="rId23"/>
    <p:sldId id="2023" r:id="rId24"/>
    <p:sldId id="2225" r:id="rId25"/>
    <p:sldId id="1653" r:id="rId26"/>
    <p:sldId id="1803" r:id="rId2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3333FF"/>
    <a:srgbClr val="FF3300"/>
    <a:srgbClr val="FFFF66"/>
    <a:srgbClr val="1111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34597" autoAdjust="0"/>
    <p:restoredTop sz="86377" autoAdjust="0"/>
  </p:normalViewPr>
  <p:slideViewPr>
    <p:cSldViewPr>
      <p:cViewPr varScale="1">
        <p:scale>
          <a:sx n="68" d="100"/>
          <a:sy n="68" d="100"/>
        </p:scale>
        <p:origin x="14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43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115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908D5995-01DF-47AF-B2CD-8C2C85E681ED}" type="datetimeFigureOut">
              <a:rPr lang="en-US"/>
              <a:pPr>
                <a:defRPr/>
              </a:pPr>
              <a:t>12/7/2019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cs typeface="+mn-cs"/>
              </a:defRPr>
            </a:lvl1pPr>
          </a:lstStyle>
          <a:p>
            <a:pPr>
              <a:defRPr/>
            </a:pPr>
            <a:fld id="{B55C052A-45E7-419E-880F-0D3FA2A4E6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10714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B664D2DF-D9F1-414E-A818-C3F9FE9FE13B}" type="slidenum">
              <a:rPr lang="en-US" altLang="en-US"/>
              <a:pPr/>
              <a:t>13</a:t>
            </a:fld>
            <a:endParaRPr lang="en-US" altLang="en-US"/>
          </a:p>
        </p:txBody>
      </p:sp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371600" y="763588"/>
            <a:ext cx="5029200" cy="37719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618529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72F388D7-F9F4-48FA-BDDC-643752A7FABE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1915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144BA1-C695-44B1-B54D-1E69C5C327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0B52C4-1138-46F3-8198-5E781B7A41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40485F-DDE3-4D7D-A4FC-EF68CC731C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638"/>
            <a:ext cx="7848600" cy="1143000"/>
          </a:xfrm>
        </p:spPr>
        <p:txBody>
          <a:bodyPr/>
          <a:lstStyle>
            <a:lvl1pPr>
              <a:defRPr sz="3600" baseline="0"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68CF18-DDC2-4179-A707-D5A465766C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C83E6-1FAF-4D13-AD97-C7BE4C3143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>
                <a:latin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0C29A-676E-4A49-A5EB-A3FDB4BAFD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B6CBE-1852-42FA-8342-DEE882F597C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14D348-A339-4C74-AFF2-92A01842E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14464-50AB-47C2-8B73-AC75C93F02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32094-B980-469F-9C1A-0C64311B6AA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E5037D-211F-43A4-97C5-A5F7367102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274638"/>
            <a:ext cx="7848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cs typeface="+mn-cs"/>
              </a:defRPr>
            </a:lvl1pPr>
          </a:lstStyle>
          <a:p>
            <a:pPr>
              <a:defRPr/>
            </a:pPr>
            <a:fld id="{49F9DB95-D7BC-4E22-B338-0C034977CD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7" r:id="rId1"/>
    <p:sldLayoutId id="2147484118" r:id="rId2"/>
    <p:sldLayoutId id="2147484119" r:id="rId3"/>
    <p:sldLayoutId id="2147484120" r:id="rId4"/>
    <p:sldLayoutId id="2147484121" r:id="rId5"/>
    <p:sldLayoutId id="2147484122" r:id="rId6"/>
    <p:sldLayoutId id="2147484123" r:id="rId7"/>
    <p:sldLayoutId id="2147484124" r:id="rId8"/>
    <p:sldLayoutId id="2147484125" r:id="rId9"/>
    <p:sldLayoutId id="2147484126" r:id="rId10"/>
    <p:sldLayoutId id="2147484127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hyperlink" Target="http://testyourvocab.com/blog/" TargetMode="Externa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50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34.png"/><Relationship Id="rId4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3.pn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69900" y="465137"/>
            <a:ext cx="8061325" cy="1437704"/>
          </a:xfrm>
        </p:spPr>
        <p:txBody>
          <a:bodyPr rtlCol="0">
            <a:no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From prehistoric love to dating apps: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Sexual selection and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mutual mate choice for language</a:t>
            </a:r>
          </a:p>
        </p:txBody>
      </p:sp>
      <p:sp>
        <p:nvSpPr>
          <p:cNvPr id="3051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689558" y="5257800"/>
            <a:ext cx="6205211" cy="1349597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Arial" pitchFamily="34" charset="0"/>
                <a:cs typeface="Arial" pitchFamily="34" charset="0"/>
              </a:rPr>
              <a:t>Geoffrey Miller, Ph.D.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Arial" pitchFamily="34" charset="0"/>
                <a:cs typeface="Arial" pitchFamily="34" charset="0"/>
              </a:rPr>
              <a:t>Associate Professor of Psychology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dirty="0">
                <a:solidFill>
                  <a:schemeClr val="tx1"/>
                </a:solidFill>
                <a:uFill>
                  <a:solidFill>
                    <a:schemeClr val="tx1"/>
                  </a:solidFill>
                </a:uFill>
                <a:latin typeface="Arial" pitchFamily="34" charset="0"/>
                <a:cs typeface="Arial" pitchFamily="34" charset="0"/>
              </a:rPr>
              <a:t>University of New Mexico, USA</a:t>
            </a:r>
          </a:p>
          <a:p>
            <a:pPr algn="l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>
              <a:solidFill>
                <a:schemeClr val="tx1"/>
              </a:solidFill>
              <a:uFill>
                <a:solidFill>
                  <a:schemeClr val="tx1"/>
                </a:solidFill>
              </a:u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2" descr="http://blogs.guardian.co.uk/film/apocalypto_blog.jpg"/>
          <p:cNvPicPr>
            <a:picLocks noChangeAspect="1" noChangeArrowheads="1"/>
          </p:cNvPicPr>
          <p:nvPr/>
        </p:nvPicPr>
        <p:blipFill>
          <a:blip r:embed="rId2" cstate="print"/>
          <a:srcRect r="12138"/>
          <a:stretch>
            <a:fillRect/>
          </a:stretch>
        </p:blipFill>
        <p:spPr bwMode="auto">
          <a:xfrm>
            <a:off x="305916" y="2307080"/>
            <a:ext cx="2667000" cy="26459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4" name="Picture 2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5575" y="-13652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4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7975" y="158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6" name="Picture 6" descr=" 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375" y="168275"/>
            <a:ext cx="9525" cy="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" name="AutoShape 8" descr="https://encrypted-tbn0.gstatic.com/images?q=tbn:ANd9GcSHREtwgGF6a6HQX_iXKopdfHHfUgO0SoOqKowxMOoJMO5Zb_Lm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8" name="AutoShape 10" descr="https://encrypted-tbn0.gstatic.com/images?q=tbn:ANd9GcSHREtwgGF6a6HQX_iXKopdfHHfUgO0SoOqKowxMOoJMO5Zb_Lm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59" name="AutoShape 12" descr="https://encrypted-tbn0.gstatic.com/images?q=tbn:ANd9GcSHREtwgGF6a6HQX_iXKopdfHHfUgO0SoOqKowxMOoJMO5Zb_Lm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60" name="AutoShape 14" descr="https://encrypted-tbn0.gstatic.com/images?q=tbn:ANd9GcR__pf5J22ddKfOUEuIQqQLnJIrOJYv8E47Y0GCZjn6nSBtLU_f"/>
          <p:cNvSpPr>
            <a:spLocks noChangeAspect="1" noChangeArrowheads="1"/>
          </p:cNvSpPr>
          <p:nvPr/>
        </p:nvSpPr>
        <p:spPr bwMode="auto">
          <a:xfrm>
            <a:off x="612775" y="31273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" name="AutoShape 2" descr="https://si0.twimg.com/profile_images/1093985397/NYU_Stern.gif"/>
          <p:cNvSpPr>
            <a:spLocks noChangeAspect="1" noChangeArrowheads="1"/>
          </p:cNvSpPr>
          <p:nvPr/>
        </p:nvSpPr>
        <p:spPr bwMode="auto">
          <a:xfrm>
            <a:off x="765175" y="4651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si0.twimg.com/profile_images/1093985397/NYU_Stern.gif"/>
          <p:cNvSpPr>
            <a:spLocks noChangeAspect="1" noChangeArrowheads="1"/>
          </p:cNvSpPr>
          <p:nvPr/>
        </p:nvSpPr>
        <p:spPr bwMode="auto">
          <a:xfrm>
            <a:off x="917575" y="6175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https://si0.twimg.com/profile_images/1093985397/NYU_Stern.gif"/>
          <p:cNvSpPr>
            <a:spLocks noChangeAspect="1" noChangeArrowheads="1"/>
          </p:cNvSpPr>
          <p:nvPr/>
        </p:nvSpPr>
        <p:spPr bwMode="auto">
          <a:xfrm>
            <a:off x="1069975" y="769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1FC595F-98DF-4755-B6CA-B0E55845407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688" t="9991" r="38333" b="36903"/>
          <a:stretch/>
        </p:blipFill>
        <p:spPr>
          <a:xfrm>
            <a:off x="3332628" y="2307081"/>
            <a:ext cx="2478743" cy="264591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6F04F9-7053-4D6C-92AA-B79637AB83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9499" y="2343563"/>
            <a:ext cx="2609435" cy="2609435"/>
          </a:xfrm>
          <a:prstGeom prst="rect">
            <a:avLst/>
          </a:prstGeom>
        </p:spPr>
      </p:pic>
      <p:pic>
        <p:nvPicPr>
          <p:cNvPr id="1026" name="Picture 2" descr="Image result for heart emoji">
            <a:extLst>
              <a:ext uri="{FF2B5EF4-FFF2-40B4-BE49-F238E27FC236}">
                <a16:creationId xmlns:a16="http://schemas.microsoft.com/office/drawing/2014/main" id="{01BC1E54-5AEE-4B5B-9E75-6EC4DFBCF7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3505200"/>
            <a:ext cx="791693" cy="791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AA74-77D7-4930-B3D8-6588CC76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Signaling with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mutual mate choice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69B-45CF-4F2E-A517-3440D7E89D53}"/>
              </a:ext>
            </a:extLst>
          </p:cNvPr>
          <p:cNvSpPr txBox="1"/>
          <p:nvPr/>
        </p:nvSpPr>
        <p:spPr>
          <a:xfrm>
            <a:off x="699896" y="4447529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receiver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BC19B0-5F52-4A18-A465-B5F5D75512D6}"/>
              </a:ext>
            </a:extLst>
          </p:cNvPr>
          <p:cNvCxnSpPr>
            <a:cxnSpLocks/>
          </p:cNvCxnSpPr>
          <p:nvPr/>
        </p:nvCxnSpPr>
        <p:spPr>
          <a:xfrm>
            <a:off x="2421254" y="2209800"/>
            <a:ext cx="4301492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F1EEBF-7156-4A5C-BBB7-4D002EAEA9CC}"/>
              </a:ext>
            </a:extLst>
          </p:cNvPr>
          <p:cNvSpPr txBox="1"/>
          <p:nvPr/>
        </p:nvSpPr>
        <p:spPr>
          <a:xfrm>
            <a:off x="3505200" y="2346835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genes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body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brain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2AED8-99FF-4B92-BC56-68BD3504A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0" r="14706"/>
          <a:stretch/>
        </p:blipFill>
        <p:spPr>
          <a:xfrm>
            <a:off x="16565" y="1783535"/>
            <a:ext cx="2236834" cy="266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DF956-C881-497C-A229-575CE20CC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3" r="7647" b="9036"/>
          <a:stretch/>
        </p:blipFill>
        <p:spPr>
          <a:xfrm>
            <a:off x="6739892" y="1769583"/>
            <a:ext cx="2359061" cy="26012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66FE13-4C77-43D2-B994-23B5F0A4B9B4}"/>
              </a:ext>
            </a:extLst>
          </p:cNvPr>
          <p:cNvCxnSpPr>
            <a:cxnSpLocks/>
          </p:cNvCxnSpPr>
          <p:nvPr/>
        </p:nvCxnSpPr>
        <p:spPr>
          <a:xfrm flipH="1">
            <a:off x="2421254" y="3810000"/>
            <a:ext cx="4131946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0115E4-B1BB-485F-A077-D3D664728C26}"/>
              </a:ext>
            </a:extLst>
          </p:cNvPr>
          <p:cNvSpPr txBox="1"/>
          <p:nvPr/>
        </p:nvSpPr>
        <p:spPr>
          <a:xfrm>
            <a:off x="6690145" y="4339958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receiver</a:t>
            </a:r>
          </a:p>
        </p:txBody>
      </p:sp>
    </p:spTree>
    <p:extLst>
      <p:ext uri="{BB962C8B-B14F-4D97-AF65-F5344CB8AC3E}">
        <p14:creationId xmlns:p14="http://schemas.microsoft.com/office/powerpoint/2010/main" val="4637980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AA74-77D7-4930-B3D8-6588CC76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Signaling through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mental fitness indicators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69B-45CF-4F2E-A517-3440D7E89D53}"/>
              </a:ext>
            </a:extLst>
          </p:cNvPr>
          <p:cNvSpPr txBox="1"/>
          <p:nvPr/>
        </p:nvSpPr>
        <p:spPr>
          <a:xfrm>
            <a:off x="699896" y="4447529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receiver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BC19B0-5F52-4A18-A465-B5F5D75512D6}"/>
              </a:ext>
            </a:extLst>
          </p:cNvPr>
          <p:cNvCxnSpPr>
            <a:cxnSpLocks/>
          </p:cNvCxnSpPr>
          <p:nvPr/>
        </p:nvCxnSpPr>
        <p:spPr>
          <a:xfrm>
            <a:off x="2388653" y="1905000"/>
            <a:ext cx="4301492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B32AED8-99FF-4B92-BC56-68BD3504A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0" r="14706"/>
          <a:stretch/>
        </p:blipFill>
        <p:spPr>
          <a:xfrm>
            <a:off x="16565" y="1783535"/>
            <a:ext cx="2236834" cy="266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DF956-C881-497C-A229-575CE20CC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3" r="7647" b="9036"/>
          <a:stretch/>
        </p:blipFill>
        <p:spPr>
          <a:xfrm>
            <a:off x="6739892" y="1769583"/>
            <a:ext cx="2359061" cy="26012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66FE13-4C77-43D2-B994-23B5F0A4B9B4}"/>
              </a:ext>
            </a:extLst>
          </p:cNvPr>
          <p:cNvCxnSpPr>
            <a:cxnSpLocks/>
          </p:cNvCxnSpPr>
          <p:nvPr/>
        </p:nvCxnSpPr>
        <p:spPr>
          <a:xfrm flipH="1">
            <a:off x="2376296" y="4339958"/>
            <a:ext cx="4131946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0115E4-B1BB-485F-A077-D3D664728C26}"/>
              </a:ext>
            </a:extLst>
          </p:cNvPr>
          <p:cNvSpPr txBox="1"/>
          <p:nvPr/>
        </p:nvSpPr>
        <p:spPr>
          <a:xfrm>
            <a:off x="6690145" y="4339958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receiver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814D42F-6FB1-4A81-969F-E0F44F7BC665}"/>
              </a:ext>
            </a:extLst>
          </p:cNvPr>
          <p:cNvSpPr txBox="1"/>
          <p:nvPr/>
        </p:nvSpPr>
        <p:spPr>
          <a:xfrm>
            <a:off x="3167799" y="2147536"/>
            <a:ext cx="2743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Intelligence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Creativity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Music, Art, Humor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Moral Virtues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Language Abilities</a:t>
            </a:r>
          </a:p>
        </p:txBody>
      </p:sp>
    </p:spTree>
    <p:extLst>
      <p:ext uri="{BB962C8B-B14F-4D97-AF65-F5344CB8AC3E}">
        <p14:creationId xmlns:p14="http://schemas.microsoft.com/office/powerpoint/2010/main" val="17396122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AA74-77D7-4930-B3D8-6588CC76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Signaling through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chat apps &amp; dating apps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69B-45CF-4F2E-A517-3440D7E89D53}"/>
              </a:ext>
            </a:extLst>
          </p:cNvPr>
          <p:cNvSpPr txBox="1"/>
          <p:nvPr/>
        </p:nvSpPr>
        <p:spPr>
          <a:xfrm>
            <a:off x="699896" y="4447529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receiver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BC19B0-5F52-4A18-A465-B5F5D75512D6}"/>
              </a:ext>
            </a:extLst>
          </p:cNvPr>
          <p:cNvCxnSpPr>
            <a:cxnSpLocks/>
          </p:cNvCxnSpPr>
          <p:nvPr/>
        </p:nvCxnSpPr>
        <p:spPr>
          <a:xfrm>
            <a:off x="2388653" y="1905000"/>
            <a:ext cx="4301492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>
            <a:extLst>
              <a:ext uri="{FF2B5EF4-FFF2-40B4-BE49-F238E27FC236}">
                <a16:creationId xmlns:a16="http://schemas.microsoft.com/office/drawing/2014/main" id="{BB32AED8-99FF-4B92-BC56-68BD3504A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0" r="14706"/>
          <a:stretch/>
        </p:blipFill>
        <p:spPr>
          <a:xfrm>
            <a:off x="16565" y="1783535"/>
            <a:ext cx="2236834" cy="266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DF956-C881-497C-A229-575CE20CC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3" r="7647" b="9036"/>
          <a:stretch/>
        </p:blipFill>
        <p:spPr>
          <a:xfrm>
            <a:off x="6739892" y="1769583"/>
            <a:ext cx="2359061" cy="2601273"/>
          </a:xfrm>
          <a:prstGeom prst="rect">
            <a:avLst/>
          </a:prstGeom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F66FE13-4C77-43D2-B994-23B5F0A4B9B4}"/>
              </a:ext>
            </a:extLst>
          </p:cNvPr>
          <p:cNvCxnSpPr>
            <a:cxnSpLocks/>
          </p:cNvCxnSpPr>
          <p:nvPr/>
        </p:nvCxnSpPr>
        <p:spPr>
          <a:xfrm flipH="1">
            <a:off x="2376296" y="4339958"/>
            <a:ext cx="4131946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CA0115E4-B1BB-485F-A077-D3D664728C26}"/>
              </a:ext>
            </a:extLst>
          </p:cNvPr>
          <p:cNvSpPr txBox="1"/>
          <p:nvPr/>
        </p:nvSpPr>
        <p:spPr>
          <a:xfrm>
            <a:off x="6690145" y="4339958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&amp; receiver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FE16020-C28E-42EF-B894-43AF85CF09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9555" y="2076450"/>
            <a:ext cx="1227946" cy="122794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768F942-4821-434E-A1EB-3169529DFDE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5172" t="13076" r="24917" b="12850"/>
          <a:stretch/>
        </p:blipFill>
        <p:spPr>
          <a:xfrm>
            <a:off x="2971601" y="3469633"/>
            <a:ext cx="1231106" cy="119076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BAD4D5-1B63-4EF5-884F-973DA71AC0D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0627" t="12393" r="21042" b="12393"/>
          <a:stretch/>
        </p:blipFill>
        <p:spPr>
          <a:xfrm>
            <a:off x="4300442" y="3475070"/>
            <a:ext cx="913152" cy="1201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D871572-1BF3-40B3-8BB9-F89EAA84A4A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1118" t="19770" r="30833" b="18561"/>
          <a:stretch/>
        </p:blipFill>
        <p:spPr>
          <a:xfrm>
            <a:off x="3989728" y="2083959"/>
            <a:ext cx="1099342" cy="122794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186BE41-AB19-4987-BFEB-E21226954A0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543" t="7744" r="68207" b="11360"/>
          <a:stretch/>
        </p:blipFill>
        <p:spPr>
          <a:xfrm>
            <a:off x="5348298" y="3475078"/>
            <a:ext cx="1033477" cy="1201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0798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Line 1"/>
          <p:cNvSpPr>
            <a:spLocks noChangeShapeType="1"/>
          </p:cNvSpPr>
          <p:nvPr/>
        </p:nvSpPr>
        <p:spPr bwMode="auto">
          <a:xfrm>
            <a:off x="3429000" y="3429000"/>
            <a:ext cx="1905000" cy="1588"/>
          </a:xfrm>
          <a:prstGeom prst="line">
            <a:avLst/>
          </a:prstGeom>
          <a:noFill/>
          <a:ln w="76320" cap="flat">
            <a:solidFill>
              <a:srgbClr val="FFFFFF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3124200" y="1828800"/>
            <a:ext cx="2819400" cy="13835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900"/>
              </a:spcBef>
            </a:pPr>
            <a:r>
              <a:rPr lang="en-US" altLang="en-US" sz="2800" b="1" dirty="0">
                <a:solidFill>
                  <a:srgbClr val="FFFFFF"/>
                </a:solidFill>
              </a:rPr>
              <a:t>humor      story-telling entertainment</a:t>
            </a:r>
          </a:p>
        </p:txBody>
      </p:sp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231" r="6239" b="1971"/>
          <a:stretch>
            <a:fillRect/>
          </a:stretch>
        </p:blipFill>
        <p:spPr bwMode="auto">
          <a:xfrm>
            <a:off x="3048000" y="5867400"/>
            <a:ext cx="4238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02" t="1231" r="6239" b="19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231" r="6239" b="1971"/>
          <a:stretch>
            <a:fillRect/>
          </a:stretch>
        </p:blipFill>
        <p:spPr bwMode="auto">
          <a:xfrm>
            <a:off x="4572000" y="5867400"/>
            <a:ext cx="4238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02" t="1231" r="6239" b="19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5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231" r="6239" b="1971"/>
          <a:stretch>
            <a:fillRect/>
          </a:stretch>
        </p:blipFill>
        <p:spPr bwMode="auto">
          <a:xfrm>
            <a:off x="6019800" y="5867400"/>
            <a:ext cx="4238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02" t="1231" r="6239" b="19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6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231" r="6239" b="1971"/>
          <a:stretch>
            <a:fillRect/>
          </a:stretch>
        </p:blipFill>
        <p:spPr bwMode="auto">
          <a:xfrm>
            <a:off x="7543800" y="5867400"/>
            <a:ext cx="4238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02" t="1231" r="6239" b="19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87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02" t="1231" r="6239" b="1971"/>
          <a:stretch>
            <a:fillRect/>
          </a:stretch>
        </p:blipFill>
        <p:spPr bwMode="auto">
          <a:xfrm>
            <a:off x="1447800" y="5867400"/>
            <a:ext cx="423863" cy="990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902" t="1231" r="6239" b="1971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0488" name="Line 8"/>
          <p:cNvSpPr>
            <a:spLocks noChangeShapeType="1"/>
          </p:cNvSpPr>
          <p:nvPr/>
        </p:nvSpPr>
        <p:spPr bwMode="auto">
          <a:xfrm>
            <a:off x="4267200" y="3657600"/>
            <a:ext cx="1588" cy="990600"/>
          </a:xfrm>
          <a:prstGeom prst="line">
            <a:avLst/>
          </a:prstGeom>
          <a:noFill/>
          <a:ln w="76320" cap="flat">
            <a:solidFill>
              <a:srgbClr val="FFFF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0489" name="Rectangle 9"/>
          <p:cNvSpPr>
            <a:spLocks noChangeArrowheads="1"/>
          </p:cNvSpPr>
          <p:nvPr/>
        </p:nvSpPr>
        <p:spPr bwMode="auto">
          <a:xfrm>
            <a:off x="1219200" y="5334000"/>
            <a:ext cx="6400800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>
            <a:spAutoFit/>
          </a:bodyPr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hangingPunct="1">
              <a:lnSpc>
                <a:spcPct val="100000"/>
              </a:lnSpc>
              <a:spcBef>
                <a:spcPts val="900"/>
              </a:spcBef>
            </a:pPr>
            <a:r>
              <a:rPr lang="en-US" altLang="en-US" sz="2800" b="1">
                <a:solidFill>
                  <a:srgbClr val="FFFFFF"/>
                </a:solidFill>
              </a:rPr>
              <a:t>Babies with better genes and brains</a:t>
            </a:r>
          </a:p>
        </p:txBody>
      </p:sp>
      <p:sp>
        <p:nvSpPr>
          <p:cNvPr id="20490" name="Rectangle 10"/>
          <p:cNvSpPr>
            <a:spLocks noGrp="1" noChangeArrowheads="1"/>
          </p:cNvSpPr>
          <p:nvPr>
            <p:ph type="title"/>
          </p:nvPr>
        </p:nvSpPr>
        <p:spPr>
          <a:xfrm>
            <a:off x="533400" y="320674"/>
            <a:ext cx="8580438" cy="1141413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</a:tabLst>
            </a:pP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Mutual mate choice for </a:t>
            </a:r>
            <a:b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altLang="en-US" sz="4000" dirty="0">
                <a:latin typeface="Arial" panose="020B0604020202020204" pitchFamily="34" charset="0"/>
                <a:cs typeface="Arial" panose="020B0604020202020204" pitchFamily="34" charset="0"/>
              </a:rPr>
              <a:t>mental ‘fitness indicators’</a:t>
            </a:r>
          </a:p>
        </p:txBody>
      </p:sp>
      <p:pic>
        <p:nvPicPr>
          <p:cNvPr id="20491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057400"/>
            <a:ext cx="274320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2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1038" y="2011363"/>
            <a:ext cx="2743200" cy="272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5949950"/>
            <a:ext cx="914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4" name="Picture 1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5949950"/>
            <a:ext cx="914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5" name="Picture 1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5949950"/>
            <a:ext cx="914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6" name="Picture 1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49950"/>
            <a:ext cx="914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497" name="Picture 1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5949950"/>
            <a:ext cx="914400" cy="908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9579944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34458-5B3C-4F1D-9C3F-82AFEBF374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Language ability shows (at least)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6 features of sexually-selected traits: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49C1F4-0072-452D-BFDB-BD8B7CE0AE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6858000" cy="4525963"/>
          </a:xfrm>
        </p:spPr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sexual attractiveness to potential mates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conspicuous display during verbal courtship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more costly &amp; complex than it needs to be 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life-span development resembles other sexually-selected traits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 heritability, &amp; mutation load effects that reveal genetic quality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positive genetic correlations with general intelligence, mental health, &amp; physical health</a:t>
            </a:r>
          </a:p>
        </p:txBody>
      </p:sp>
    </p:spTree>
    <p:extLst>
      <p:ext uri="{BB962C8B-B14F-4D97-AF65-F5344CB8AC3E}">
        <p14:creationId xmlns:p14="http://schemas.microsoft.com/office/powerpoint/2010/main" val="33654684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EEB4-2848-490A-9EDF-17ED696E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Language ability is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sexually attractive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728C-675A-407B-9BBF-DA39EB90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4678" y="1692276"/>
            <a:ext cx="6096000" cy="45259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Across cultures, the most attractive traits include intelligence, humor, communication skills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Lippa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2007, N=218,195)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Bigger vocabulary size is attractive to women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Prokosch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2009)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In dichotic listening task, ovulating women are more sensitive to complex verbal courtship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Rosen &amp; Lopez, 2009)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A2A5C6-B95D-4226-A6AC-7FC0B37979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1" t="-1" r="8974" b="15715"/>
          <a:stretch/>
        </p:blipFill>
        <p:spPr>
          <a:xfrm>
            <a:off x="6476999" y="0"/>
            <a:ext cx="2667001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7057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9AEEB4-2848-490A-9EDF-17ED696EC8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3820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1. Verbal humor is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especially attractive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50728C-675A-407B-9BBF-DA39EB9062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3756" y="2022475"/>
            <a:ext cx="7391400" cy="45259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Spontaneous verbal humor is attractive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(Bressler &amp;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Balshine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2006;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Greengross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Miller, 2008; Kauffman et al., 2007; McGee &amp; Shevlin, 2009)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Memorized ‘pick up lines’ &amp; jokes are not attractive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(Bale et al., 2006)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General intelligence predicts verbal humor ability, which predicts mating success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Greengross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&amp; Miller, 2011)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Males show higher average verbal humor ability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Greengross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2020: meta-analysis of 28 studies, N=5,057, d = .32)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2D418CB-08E6-4336-BC8D-FD8DF1D41F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64" r="30281" b="26667"/>
          <a:stretch/>
        </p:blipFill>
        <p:spPr>
          <a:xfrm>
            <a:off x="6248184" y="-1"/>
            <a:ext cx="2895816" cy="2022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417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101FAB-F17B-4AA1-902D-48C8C3739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78486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2. Language abilities are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displayed during courtship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08764D-3A53-4E1E-A987-4FAD3DB0E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286001"/>
            <a:ext cx="7391400" cy="4343400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Story-telling, public speaking, humor, &amp; love poetry are sexual ornaments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(Burling, 1986; 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Dessalles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1998; Miller, 2001; Locke 2011; McKeown, 2013)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Men talk more about intellectual topics when women are nearby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(Dunbar et al., 1997)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Mating-primed people show more verbal creativity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Griskevicius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et al., 2006)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Mating-primed males use rarer words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(Rosenberg &amp; Tunney, 2008)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Mating-primed listeners expect extra cognitive effort from speakers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(Franks &amp; Rigby, 2005)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A618907-F147-4620-95B2-10E9A9A6FB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000" r="7500"/>
          <a:stretch/>
        </p:blipFill>
        <p:spPr>
          <a:xfrm>
            <a:off x="6400800" y="0"/>
            <a:ext cx="2743200" cy="22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8168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D81185-51E4-4212-BD0E-E417B0248D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3. Language is more costly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&amp; complex than it needs to be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9666B-DAB3-4554-8398-66C73006D1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76400"/>
            <a:ext cx="5943600" cy="44497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Language is very efficient in some ways 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Principle of Least Effort,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Zipf’s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Law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Kanwal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2017)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But verbal courtship often shows ornamental levels of cost, complexity, and precision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vocabulary size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syntactic complexity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fictional story-telling</a:t>
            </a:r>
          </a:p>
          <a:p>
            <a:pPr lvl="1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humor 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516E2A-CAE5-4E34-A0AB-0305BE20CC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5775" b="21480"/>
          <a:stretch/>
        </p:blipFill>
        <p:spPr>
          <a:xfrm>
            <a:off x="4953000" y="4923371"/>
            <a:ext cx="4182533" cy="1934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2476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03C8-254F-47B6-9DB0-AA7E888BA1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5334000" cy="1143000"/>
          </a:xfrm>
        </p:spPr>
        <p:txBody>
          <a:bodyPr/>
          <a:lstStyle/>
          <a:p>
            <a:r>
              <a:rPr lang="en-US" dirty="0"/>
              <a:t>English vocabulary is largely ornamental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32FED-AA89-48FC-BC0B-EBADC992E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52600"/>
            <a:ext cx="7696200" cy="4373563"/>
          </a:xfrm>
        </p:spPr>
        <p:txBody>
          <a:bodyPr/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Basic English (Ogden, 1930): 850 words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Voice of America Word Book (1962): 1,500 words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Average adult active vocabulary 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Brysbaert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al., 2016, N=221,268): 42,000 words by age 20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E58010-0E6F-4F7F-B73E-7DA20ED4C8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853" b="4853"/>
          <a:stretch/>
        </p:blipFill>
        <p:spPr>
          <a:xfrm>
            <a:off x="1447800" y="4111791"/>
            <a:ext cx="5410200" cy="2746209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DE080462-E9FB-4517-BEDE-90F826130860}"/>
              </a:ext>
            </a:extLst>
          </p:cNvPr>
          <p:cNvSpPr/>
          <p:nvPr/>
        </p:nvSpPr>
        <p:spPr>
          <a:xfrm>
            <a:off x="1295400" y="3970425"/>
            <a:ext cx="1447800" cy="762000"/>
          </a:xfrm>
          <a:prstGeom prst="ellipse">
            <a:avLst/>
          </a:prstGeom>
          <a:noFill/>
          <a:ln w="6032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3116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22" name="Rectangle 2">
            <a:extLst>
              <a:ext uri="{FF2B5EF4-FFF2-40B4-BE49-F238E27FC236}">
                <a16:creationId xmlns:a16="http://schemas.microsoft.com/office/drawing/2014/main" id="{193DB552-82FF-4A02-9AD8-3250DC0966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12007" y="762000"/>
            <a:ext cx="5936393" cy="4191000"/>
          </a:xfrm>
        </p:spPr>
        <p:txBody>
          <a:bodyPr/>
          <a:lstStyle/>
          <a:p>
            <a:pPr algn="l"/>
            <a:r>
              <a:rPr lang="en-GB" altLang="en-US" sz="2800" dirty="0"/>
              <a:t>Human language is an evolved adaptation – but what was its main adaptive function?</a:t>
            </a:r>
            <a:br>
              <a:rPr lang="en-GB" altLang="en-US" sz="2800" dirty="0"/>
            </a:br>
            <a:br>
              <a:rPr lang="en-GB" altLang="en-US" sz="2800" dirty="0"/>
            </a:br>
            <a:r>
              <a:rPr lang="en-GB" altLang="en-US" sz="2800" dirty="0"/>
              <a:t>Most ‘theories of language evolution’ do not identify specific survival or reproductive benefits to </a:t>
            </a:r>
            <a:r>
              <a:rPr lang="en-GB" altLang="en-US" sz="2800" u="sng" dirty="0"/>
              <a:t>individual speakers</a:t>
            </a:r>
            <a:endParaRPr lang="en-GB" alt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62E2F17-C88C-4EA8-AF9A-3750C43D7A5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231" t="-1" r="8974" b="15715"/>
          <a:stretch/>
        </p:blipFill>
        <p:spPr>
          <a:xfrm>
            <a:off x="6220178" y="4152900"/>
            <a:ext cx="2667001" cy="22479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FD26111-CF12-4CEA-935C-1E94C5ACBE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831"/>
          <a:stretch/>
        </p:blipFill>
        <p:spPr>
          <a:xfrm>
            <a:off x="6291039" y="224790"/>
            <a:ext cx="2563532" cy="366141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B55EE-8B7D-4810-8BA9-1DB49264A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4. </a:t>
            </a:r>
            <a:r>
              <a:rPr lang="en-US" dirty="0">
                <a:cs typeface="Arial" panose="020B0604020202020204" pitchFamily="34" charset="0"/>
              </a:rPr>
              <a:t>Life-span development resembles other sexually-selected traits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18B6C7-5F13-49EB-B344-488B6AB9E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752600"/>
            <a:ext cx="6172200" cy="4373563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Practice before sexual maturity – like young birds ‘subsong’ before ‘crystallization’ of adult bird song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Rapid increase in communication fluency with sexual maturity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Young adult peak in verbal fluency,  love poetry, courtship texting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D96CDDF-3388-4C0D-98BF-9B50E77E1A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2222" b="10622"/>
          <a:stretch/>
        </p:blipFill>
        <p:spPr>
          <a:xfrm>
            <a:off x="6858000" y="1705788"/>
            <a:ext cx="2040467" cy="1923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75955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63E73-2F2C-411A-93FC-D854F1DF43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4638"/>
            <a:ext cx="7696200" cy="868362"/>
          </a:xfrm>
        </p:spPr>
        <p:txBody>
          <a:bodyPr/>
          <a:lstStyle/>
          <a:p>
            <a:r>
              <a:rPr lang="en-US" dirty="0"/>
              <a:t>Vocabulary size across age</a:t>
            </a:r>
            <a:br>
              <a:rPr lang="en-US" dirty="0"/>
            </a:b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http://testyourvocab.com/blog/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88BE4EC-11F8-495E-AAEC-733CB6A6C0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759" y="1383650"/>
            <a:ext cx="8001000" cy="46805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F043DC-0A34-4008-A7F7-6125875DDC0C}"/>
              </a:ext>
            </a:extLst>
          </p:cNvPr>
          <p:cNvSpPr txBox="1"/>
          <p:nvPr/>
        </p:nvSpPr>
        <p:spPr>
          <a:xfrm>
            <a:off x="3276601" y="6111703"/>
            <a:ext cx="175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marriage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077328F-22DB-4102-AE9A-9B32611B191A}"/>
              </a:ext>
            </a:extLst>
          </p:cNvPr>
          <p:cNvCxnSpPr>
            <a:cxnSpLocks/>
          </p:cNvCxnSpPr>
          <p:nvPr/>
        </p:nvCxnSpPr>
        <p:spPr>
          <a:xfrm flipV="1">
            <a:off x="2667000" y="2246208"/>
            <a:ext cx="0" cy="3878169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04551D4-EBD1-4A04-8D01-FFFE55FE062E}"/>
              </a:ext>
            </a:extLst>
          </p:cNvPr>
          <p:cNvSpPr txBox="1"/>
          <p:nvPr/>
        </p:nvSpPr>
        <p:spPr>
          <a:xfrm>
            <a:off x="1828805" y="6111702"/>
            <a:ext cx="17525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puberty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919E4CC-1C2A-4F2B-A66B-B154DD147BFD}"/>
              </a:ext>
            </a:extLst>
          </p:cNvPr>
          <p:cNvCxnSpPr>
            <a:cxnSpLocks/>
          </p:cNvCxnSpPr>
          <p:nvPr/>
        </p:nvCxnSpPr>
        <p:spPr>
          <a:xfrm flipV="1">
            <a:off x="3581400" y="2186066"/>
            <a:ext cx="0" cy="3878169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39888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E16CF3-BED9-44D1-BC07-BDE04DB0C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5: </a:t>
            </a:r>
            <a:r>
              <a:rPr lang="en-US" dirty="0">
                <a:cs typeface="Arial" panose="020B0604020202020204" pitchFamily="34" charset="0"/>
              </a:rPr>
              <a:t>Positive heritability, &amp; mutation load effects that reveal genetic quality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27E96-2932-4562-AA36-D9C10E49D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943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All language abilities show: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at least moderate heritability – twin &amp; adoption studies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Stromswold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2001 meta-analysis)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 massively polygenic basis – genome-wide association studies (GWAS)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(Newbury et al., 2019)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reveal mutation load &amp; genetic quality – genetic inbreeding studies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(Fareed &amp; Afzal, 2014)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10" descr="http://www.pbs.org/wgbh/nova/sciencenow/3214/images/01-coll-dna-knoll-l.jpg">
            <a:extLst>
              <a:ext uri="{FF2B5EF4-FFF2-40B4-BE49-F238E27FC236}">
                <a16:creationId xmlns:a16="http://schemas.microsoft.com/office/drawing/2014/main" id="{C3EADCB0-C7B6-4EA5-99D7-F7A7B922EF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1617133"/>
            <a:ext cx="2514790" cy="3259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574252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://sciencedefined.files.wordpress.com/2012/01/brain-dt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08600" y="2662238"/>
            <a:ext cx="3741738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-173038" y="-241300"/>
            <a:ext cx="9491663" cy="721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0260" name="Text Box 4"/>
          <p:cNvSpPr txBox="1">
            <a:spLocks noChangeArrowheads="1"/>
          </p:cNvSpPr>
          <p:nvPr/>
        </p:nvSpPr>
        <p:spPr bwMode="auto">
          <a:xfrm>
            <a:off x="228600" y="457200"/>
            <a:ext cx="87630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3200" u="sng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human brain: a fitness-indicator wonderfully vulnerable to mutations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Most of the genome is expressed in the brain; </a:t>
            </a:r>
          </a:p>
          <a:p>
            <a:pPr>
              <a:spcBef>
                <a:spcPct val="50000"/>
              </a:spcBef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Most harmful mutations disrupt brain function somewhat</a:t>
            </a:r>
          </a:p>
        </p:txBody>
      </p:sp>
      <p:sp>
        <p:nvSpPr>
          <p:cNvPr id="27653" name="Line 36"/>
          <p:cNvSpPr>
            <a:spLocks noChangeShapeType="1"/>
          </p:cNvSpPr>
          <p:nvPr/>
        </p:nvSpPr>
        <p:spPr bwMode="auto">
          <a:xfrm>
            <a:off x="4038600" y="3106738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7654" name="Picture 2" descr="Human chromosome 10, SEM"/>
          <p:cNvPicPr>
            <a:picLocks noChangeAspect="1" noChangeArrowheads="1"/>
          </p:cNvPicPr>
          <p:nvPr/>
        </p:nvPicPr>
        <p:blipFill>
          <a:blip r:embed="rId4" cstate="print"/>
          <a:srcRect t="6509" b="6886"/>
          <a:stretch>
            <a:fillRect/>
          </a:stretch>
        </p:blipFill>
        <p:spPr bwMode="auto">
          <a:xfrm>
            <a:off x="1447800" y="2743200"/>
            <a:ext cx="2328863" cy="3586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5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1801813" y="5419725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6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873375" y="3094038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7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317750" y="4419600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8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3265488" y="5410200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9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1681163" y="4724400"/>
            <a:ext cx="295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0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678113" y="5029200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1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257425" y="5715000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2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824163" y="4383088"/>
            <a:ext cx="295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3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1976438" y="3751263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4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971800" y="3505200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5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1828800" y="2895600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6" name="Picture 2" descr="biohazard2"/>
          <p:cNvPicPr>
            <a:picLocks noChangeAspect="1" noChangeArrowheads="1"/>
          </p:cNvPicPr>
          <p:nvPr/>
        </p:nvPicPr>
        <p:blipFill>
          <a:blip r:embed="rId6" cstate="print"/>
          <a:srcRect t="13760" b="8261"/>
          <a:stretch>
            <a:fillRect/>
          </a:stretch>
        </p:blipFill>
        <p:spPr bwMode="auto">
          <a:xfrm>
            <a:off x="5622925" y="3890963"/>
            <a:ext cx="620713" cy="64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7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8382000" y="4138613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8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6478588" y="3051175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69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7021513" y="3535363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0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6313488" y="4514850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1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7315200" y="4383088"/>
            <a:ext cx="2936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2" name="Picture 2" descr="biohazard2"/>
          <p:cNvPicPr>
            <a:picLocks noChangeAspect="1" noChangeArrowheads="1"/>
          </p:cNvPicPr>
          <p:nvPr/>
        </p:nvPicPr>
        <p:blipFill>
          <a:blip r:embed="rId7" cstate="print"/>
          <a:srcRect t="13760" b="8261"/>
          <a:stretch>
            <a:fillRect/>
          </a:stretch>
        </p:blipFill>
        <p:spPr bwMode="auto">
          <a:xfrm>
            <a:off x="7924800" y="3246438"/>
            <a:ext cx="4857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3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551113" y="3751263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4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2913063" y="5710238"/>
            <a:ext cx="2952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75" name="Picture 2" descr="biohazard2"/>
          <p:cNvPicPr>
            <a:picLocks noChangeAspect="1" noChangeArrowheads="1"/>
          </p:cNvPicPr>
          <p:nvPr/>
        </p:nvPicPr>
        <p:blipFill>
          <a:blip r:embed="rId5" cstate="print"/>
          <a:srcRect t="13760" b="8261"/>
          <a:stretch>
            <a:fillRect/>
          </a:stretch>
        </p:blipFill>
        <p:spPr bwMode="auto">
          <a:xfrm>
            <a:off x="1655763" y="4229100"/>
            <a:ext cx="2936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76" name="Line 36"/>
          <p:cNvSpPr>
            <a:spLocks noChangeShapeType="1"/>
          </p:cNvSpPr>
          <p:nvPr/>
        </p:nvSpPr>
        <p:spPr bwMode="auto">
          <a:xfrm>
            <a:off x="4076700" y="3349625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77" name="Line 36"/>
          <p:cNvSpPr>
            <a:spLocks noChangeShapeType="1"/>
          </p:cNvSpPr>
          <p:nvPr/>
        </p:nvSpPr>
        <p:spPr bwMode="auto">
          <a:xfrm>
            <a:off x="4076700" y="3554413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78" name="Line 36"/>
          <p:cNvSpPr>
            <a:spLocks noChangeShapeType="1"/>
          </p:cNvSpPr>
          <p:nvPr/>
        </p:nvSpPr>
        <p:spPr bwMode="auto">
          <a:xfrm>
            <a:off x="4076700" y="3808413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79" name="Line 36"/>
          <p:cNvSpPr>
            <a:spLocks noChangeShapeType="1"/>
          </p:cNvSpPr>
          <p:nvPr/>
        </p:nvSpPr>
        <p:spPr bwMode="auto">
          <a:xfrm>
            <a:off x="4076700" y="4056063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80" name="Line 36"/>
          <p:cNvSpPr>
            <a:spLocks noChangeShapeType="1"/>
          </p:cNvSpPr>
          <p:nvPr/>
        </p:nvSpPr>
        <p:spPr bwMode="auto">
          <a:xfrm>
            <a:off x="4076700" y="4291013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7681" name="Line 36"/>
          <p:cNvSpPr>
            <a:spLocks noChangeShapeType="1"/>
          </p:cNvSpPr>
          <p:nvPr/>
        </p:nvSpPr>
        <p:spPr bwMode="auto">
          <a:xfrm>
            <a:off x="4076700" y="4513263"/>
            <a:ext cx="1066800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/>
          <a:lstStyle/>
          <a:p>
            <a:endParaRPr lang="en-US"/>
          </a:p>
        </p:txBody>
      </p:sp>
      <p:pic>
        <p:nvPicPr>
          <p:cNvPr id="27682" name="Picture 2" descr="biohazard2"/>
          <p:cNvPicPr>
            <a:picLocks noChangeAspect="1" noChangeArrowheads="1"/>
          </p:cNvPicPr>
          <p:nvPr/>
        </p:nvPicPr>
        <p:blipFill>
          <a:blip r:embed="rId8" cstate="print"/>
          <a:srcRect t="13760" b="8261"/>
          <a:stretch>
            <a:fillRect/>
          </a:stretch>
        </p:blipFill>
        <p:spPr bwMode="auto">
          <a:xfrm>
            <a:off x="7327900" y="5029200"/>
            <a:ext cx="596900" cy="61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706837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71EE2C-4762-4D68-B6E4-E20D3F468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342900"/>
            <a:ext cx="7848600" cy="1143000"/>
          </a:xfrm>
        </p:spPr>
        <p:txBody>
          <a:bodyPr/>
          <a:lstStyle/>
          <a:p>
            <a:r>
              <a:rPr lang="en-US" dirty="0"/>
              <a:t>6. </a:t>
            </a:r>
            <a:r>
              <a:rPr lang="en-US" dirty="0">
                <a:cs typeface="Arial" panose="020B0604020202020204" pitchFamily="34" charset="0"/>
              </a:rPr>
              <a:t>Positive genetic correlations </a:t>
            </a:r>
            <a:br>
              <a:rPr lang="en-US" dirty="0">
                <a:cs typeface="Arial" panose="020B0604020202020204" pitchFamily="34" charset="0"/>
              </a:rPr>
            </a:br>
            <a:r>
              <a:rPr lang="en-US" dirty="0">
                <a:cs typeface="Arial" panose="020B0604020202020204" pitchFamily="34" charset="0"/>
              </a:rPr>
              <a:t>with other desirable traits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90F53-B22E-40E2-BAA8-E1D3B51BAC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66294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Language abilities overlap with: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General intelligence – verbal intelligence has a high ‘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loading’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(Plomin &amp; von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Stumm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2018)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Mental health – many mental disorders reduce communication abilities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Niznikiewicz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al., 2013) 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Physical health – verbal abilities predict longevity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Hagenaars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et al., 2016)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C1FB8-9B49-4B78-8246-939C6B4784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81800" y="152400"/>
            <a:ext cx="2239153" cy="221544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3C1B2D3-46C5-4E83-B44A-84D32809C40F}"/>
              </a:ext>
            </a:extLst>
          </p:cNvPr>
          <p:cNvSpPr txBox="1"/>
          <p:nvPr/>
        </p:nvSpPr>
        <p:spPr>
          <a:xfrm>
            <a:off x="7106356" y="2398888"/>
            <a:ext cx="2086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Chord diagram of gene interactions</a:t>
            </a:r>
          </a:p>
        </p:txBody>
      </p:sp>
    </p:spTree>
    <p:extLst>
      <p:ext uri="{BB962C8B-B14F-4D97-AF65-F5344CB8AC3E}">
        <p14:creationId xmlns:p14="http://schemas.microsoft.com/office/powerpoint/2010/main" val="42226179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335280"/>
            <a:ext cx="6858000" cy="1188720"/>
          </a:xfrm>
        </p:spPr>
        <p:txBody>
          <a:bodyPr>
            <a:normAutofit/>
          </a:bodyPr>
          <a:lstStyle/>
          <a:p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Implications for </a:t>
            </a:r>
            <a:b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GB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Artificial Intelligence</a:t>
            </a:r>
          </a:p>
        </p:txBody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66457" y="1885950"/>
            <a:ext cx="6400800" cy="4114800"/>
          </a:xfrm>
        </p:spPr>
        <p:txBody>
          <a:bodyPr/>
          <a:lstStyle/>
          <a:p>
            <a:pPr marL="0" indent="0">
              <a:buNone/>
            </a:pPr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Turing (1950): A.I. must be able to converse like a real person: 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Describe conscious experiences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Be surprising </a:t>
            </a: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Show a sense of </a:t>
            </a:r>
            <a:r>
              <a:rPr lang="en-GB" sz="28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humor</a:t>
            </a:r>
            <a:endParaRPr lang="en-GB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GB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Attract someone fall in love with it</a:t>
            </a:r>
          </a:p>
        </p:txBody>
      </p:sp>
      <p:pic>
        <p:nvPicPr>
          <p:cNvPr id="5" name="Picture 2" descr="http://www.allyaction.org/s/341/images/editor/alan_turin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37867" y="87993"/>
            <a:ext cx="2475089" cy="2945896"/>
          </a:xfrm>
          <a:prstGeom prst="rect">
            <a:avLst/>
          </a:prstGeom>
          <a:noFill/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37B01F5-5D34-4586-BFBB-B455E3F79F0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1667" r="28333" b="20000"/>
          <a:stretch/>
        </p:blipFill>
        <p:spPr>
          <a:xfrm>
            <a:off x="6637867" y="3462867"/>
            <a:ext cx="2506133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42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0"/>
            <a:ext cx="7086600" cy="838200"/>
          </a:xfrm>
        </p:spPr>
        <p:txBody>
          <a:bodyPr/>
          <a:lstStyle/>
          <a:p>
            <a:pPr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Questions?</a:t>
            </a:r>
          </a:p>
        </p:txBody>
      </p:sp>
      <p:pic>
        <p:nvPicPr>
          <p:cNvPr id="19459" name="Picture 1028" descr="C:\My Documents\talks\new zealand\images\darwi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22" b="4616"/>
          <a:stretch>
            <a:fillRect/>
          </a:stretch>
        </p:blipFill>
        <p:spPr bwMode="auto">
          <a:xfrm>
            <a:off x="8467" y="784578"/>
            <a:ext cx="1896533" cy="264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11" descr="http://www.pbs.org/wgbh/nova/sciencenow/3214/images/01-coll-dna-knoll-l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66" y="4038600"/>
            <a:ext cx="2057400" cy="2666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2" descr="http://newsimg.bbc.co.uk/media/images/45690000/jpg/_45690145_f0013613-the_human_brain-sp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8" r="7407" b="8617"/>
          <a:stretch>
            <a:fillRect/>
          </a:stretch>
        </p:blipFill>
        <p:spPr bwMode="auto">
          <a:xfrm>
            <a:off x="2603500" y="4038600"/>
            <a:ext cx="3356262" cy="263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E759424-C682-4AEB-B0A7-E2B1BFD4AF2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564" r="30281" b="26667"/>
          <a:stretch/>
        </p:blipFill>
        <p:spPr>
          <a:xfrm>
            <a:off x="5291077" y="783735"/>
            <a:ext cx="3770167" cy="263313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5FB67C-B346-486E-96AC-8B40EEEFEE6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2222" b="10622"/>
          <a:stretch/>
        </p:blipFill>
        <p:spPr>
          <a:xfrm>
            <a:off x="2201333" y="783735"/>
            <a:ext cx="2793411" cy="263313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CF5FB9-EECE-46B3-8F74-4D3C2E993F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63734" y="4038600"/>
            <a:ext cx="2633133" cy="2633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6126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4C8E6-5F56-4852-9075-E2A696134D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01711"/>
            <a:ext cx="6553200" cy="1143000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Thousands of species use vocal signals to attract mates</a:t>
            </a:r>
          </a:p>
        </p:txBody>
      </p:sp>
      <p:pic>
        <p:nvPicPr>
          <p:cNvPr id="4" name="Picture 18" descr="http://farm8.static.flickr.com/7147/6644607441_a14e6fb726.jpg">
            <a:extLst>
              <a:ext uri="{FF2B5EF4-FFF2-40B4-BE49-F238E27FC236}">
                <a16:creationId xmlns:a16="http://schemas.microsoft.com/office/drawing/2014/main" id="{EA5E9116-9495-4553-9DE4-B1561E6ECB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5600" r="20000" b="29053"/>
          <a:stretch>
            <a:fillRect/>
          </a:stretch>
        </p:blipFill>
        <p:spPr bwMode="auto">
          <a:xfrm>
            <a:off x="361961" y="1477194"/>
            <a:ext cx="2845398" cy="242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richditch.files.wordpress.com/2009/05/song-sparrow-110a-720.jpg?w=720&amp;h=528">
            <a:extLst>
              <a:ext uri="{FF2B5EF4-FFF2-40B4-BE49-F238E27FC236}">
                <a16:creationId xmlns:a16="http://schemas.microsoft.com/office/drawing/2014/main" id="{AF6E2E31-9903-46DB-B18C-6C1EEE9BC1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5150" r="23334" b="30302"/>
          <a:stretch>
            <a:fillRect/>
          </a:stretch>
        </p:blipFill>
        <p:spPr bwMode="auto">
          <a:xfrm>
            <a:off x="3581400" y="1506450"/>
            <a:ext cx="2425055" cy="2425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BE3D6B8-5DF9-465F-BA50-337E5723E2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90" t="17647" r="12616" b="15773"/>
          <a:stretch/>
        </p:blipFill>
        <p:spPr bwMode="auto">
          <a:xfrm>
            <a:off x="1066800" y="4133874"/>
            <a:ext cx="3340428" cy="2435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4624F5B-B894-4533-91D2-F2B660DA87D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8605" r="23953" b="15217"/>
          <a:stretch/>
        </p:blipFill>
        <p:spPr>
          <a:xfrm>
            <a:off x="6380496" y="1445895"/>
            <a:ext cx="2611104" cy="24959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08AB2F-8DC5-454E-8DE2-487091CA66F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333" r="37500"/>
          <a:stretch/>
        </p:blipFill>
        <p:spPr>
          <a:xfrm>
            <a:off x="5115731" y="4133874"/>
            <a:ext cx="2115649" cy="242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9647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464618-74BF-41B5-8CA7-D9AFF459D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Vocal signals are often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‘fitness indicators’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09EDBC-1818-4020-8BCC-DD16B5FC4B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6101" y="1850642"/>
            <a:ext cx="5298900" cy="4075964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Most animal species evolve ‘fitness indicators’ (sexual ornaments, trait signals)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traits that display good genes, good health, &amp; good brains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adaptive function: attract &amp; retain sexual mates  </a:t>
            </a:r>
          </a:p>
        </p:txBody>
      </p:sp>
      <p:pic>
        <p:nvPicPr>
          <p:cNvPr id="5" name="Picture 5" descr="peacock">
            <a:extLst>
              <a:ext uri="{FF2B5EF4-FFF2-40B4-BE49-F238E27FC236}">
                <a16:creationId xmlns:a16="http://schemas.microsoft.com/office/drawing/2014/main" id="{D2B8C197-7289-4658-81EA-C01BAFD334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1373" t="10808" r="18570"/>
          <a:stretch/>
        </p:blipFill>
        <p:spPr bwMode="auto">
          <a:xfrm>
            <a:off x="6020507" y="46038"/>
            <a:ext cx="3123493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7" descr="http://farm1.static.flickr.com/170/425244572_ca5989ff96.jpg?v=0">
            <a:extLst>
              <a:ext uri="{FF2B5EF4-FFF2-40B4-BE49-F238E27FC236}">
                <a16:creationId xmlns:a16="http://schemas.microsoft.com/office/drawing/2014/main" id="{3E541B35-A0F5-49CA-A339-89FB468229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14" t="9615" r="16269" b="1923"/>
          <a:stretch>
            <a:fillRect/>
          </a:stretch>
        </p:blipFill>
        <p:spPr bwMode="auto">
          <a:xfrm>
            <a:off x="5997853" y="3888624"/>
            <a:ext cx="3123493" cy="2244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AF1E7C-9FA6-46AF-A2C7-3561FFC070F9}"/>
              </a:ext>
            </a:extLst>
          </p:cNvPr>
          <p:cNvSpPr txBox="1"/>
          <p:nvPr/>
        </p:nvSpPr>
        <p:spPr>
          <a:xfrm>
            <a:off x="6057577" y="3171567"/>
            <a:ext cx="2818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Peacock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C0A6A9D-2E04-417D-AA4F-1E974B699790}"/>
              </a:ext>
            </a:extLst>
          </p:cNvPr>
          <p:cNvSpPr txBox="1"/>
          <p:nvPr/>
        </p:nvSpPr>
        <p:spPr>
          <a:xfrm>
            <a:off x="5995793" y="6140664"/>
            <a:ext cx="288047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Superb Bird of Paradise</a:t>
            </a:r>
          </a:p>
        </p:txBody>
      </p:sp>
    </p:spTree>
    <p:extLst>
      <p:ext uri="{BB962C8B-B14F-4D97-AF65-F5344CB8AC3E}">
        <p14:creationId xmlns:p14="http://schemas.microsoft.com/office/powerpoint/2010/main" val="413938895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itle 1"/>
          <p:cNvSpPr>
            <a:spLocks noGrp="1"/>
          </p:cNvSpPr>
          <p:nvPr>
            <p:ph type="title"/>
          </p:nvPr>
        </p:nvSpPr>
        <p:spPr>
          <a:xfrm>
            <a:off x="533400" y="304800"/>
            <a:ext cx="6477000" cy="792163"/>
          </a:xfrm>
        </p:spPr>
        <p:txBody>
          <a:bodyPr/>
          <a:lstStyle/>
          <a:p>
            <a:r>
              <a:rPr lang="en-US" altLang="en-US" sz="3200" dirty="0">
                <a:cs typeface="Arial" panose="020B0604020202020204" pitchFamily="34" charset="0"/>
              </a:rPr>
              <a:t>Bird song as a fitness indicator</a:t>
            </a:r>
            <a:endParaRPr lang="en-US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3" name="Content Placeholder 2"/>
          <p:cNvSpPr>
            <a:spLocks noGrp="1"/>
          </p:cNvSpPr>
          <p:nvPr>
            <p:ph idx="1"/>
          </p:nvPr>
        </p:nvSpPr>
        <p:spPr>
          <a:xfrm>
            <a:off x="152400" y="1524000"/>
            <a:ext cx="5715000" cy="5333999"/>
          </a:xfrm>
        </p:spPr>
        <p:txBody>
          <a:bodyPr/>
          <a:lstStyle/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Problem-solving intelligence predicts song repertoire size, which is sexually attractive 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song sparrow 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Boogert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2001)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zebra finch (</a:t>
            </a:r>
            <a:r>
              <a:rPr lang="en-US" alt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Boogert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et al., 2005)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mockingbird (</a:t>
            </a:r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Botero et al., 2009)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Mate choice favored very large song repertoires in some species</a:t>
            </a:r>
          </a:p>
          <a:p>
            <a:pPr lvl="1"/>
            <a:r>
              <a:rPr lang="en-US" alt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brown thrasher has over 1,100 distinct song-types (Boughey &amp; Thompson, 1981)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Most of the complex vocal signals in other species are sexually selected fitness indicators</a:t>
            </a:r>
            <a:endParaRPr lang="en-US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64" name="Picture 2" descr="http://richditch.files.wordpress.com/2009/05/song-sparrow-110a-720.jpg?w=720&amp;h=52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67" t="15150" r="23334" b="30302"/>
          <a:stretch>
            <a:fillRect/>
          </a:stretch>
        </p:blipFill>
        <p:spPr bwMode="auto">
          <a:xfrm>
            <a:off x="6368004" y="479521"/>
            <a:ext cx="1709195" cy="1709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5" name="Picture 6" descr="http://cltampa.com/binary/dfdd/1313409568-zebra-finch-187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t="8989" r="8000" b="16106"/>
          <a:stretch>
            <a:fillRect/>
          </a:stretch>
        </p:blipFill>
        <p:spPr bwMode="auto">
          <a:xfrm>
            <a:off x="7082790" y="2004720"/>
            <a:ext cx="2061210" cy="1257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72" name="Picture 8" descr="http://hotspringsnationalpark.files.wordpress.com/2011/04/04022011hsnppromenadenorthernmockingbirdpainterc.jpg?w=94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5896" y="2915585"/>
            <a:ext cx="2049780" cy="1360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E4C6CF2-E431-4B96-8715-BEC6508270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2222" b="10622"/>
          <a:stretch/>
        </p:blipFill>
        <p:spPr>
          <a:xfrm>
            <a:off x="6662873" y="4458573"/>
            <a:ext cx="2351587" cy="2216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3748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12BB0-4BC4-4CED-A85B-3D2E1260BB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Inspired by Darwin (1871) 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The Descent of Man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05C2DD-EB99-4A02-B60A-B12AF2B7A3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0" y="1692276"/>
            <a:ext cx="6400800" cy="4525963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I’ve argued since 1992 that human language evolved partly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through mutual mate choice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by both males and females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as a reliable indicator of intelligence &amp; creativity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to attract mates, keep mates, &amp; coordinate behavior in long-term pair bonds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3CAD568F-CA68-4B97-89ED-54F028CFD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0" b="4605"/>
          <a:stretch>
            <a:fillRect/>
          </a:stretch>
        </p:blipFill>
        <p:spPr bwMode="auto">
          <a:xfrm flipH="1">
            <a:off x="6781800" y="0"/>
            <a:ext cx="2362200" cy="3294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 l="6310" b="4605"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360" cap="flat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01F8B97-2CFA-4078-84F5-BFCED13D45E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88" t="9991" r="38333" b="36903"/>
          <a:stretch/>
        </p:blipFill>
        <p:spPr>
          <a:xfrm>
            <a:off x="6766712" y="3955258"/>
            <a:ext cx="2377288" cy="2537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050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204" y="228600"/>
            <a:ext cx="8020396" cy="760265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altLang="ja-JP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Sexual selection for mental traits</a:t>
            </a:r>
          </a:p>
        </p:txBody>
      </p:sp>
      <p:pic>
        <p:nvPicPr>
          <p:cNvPr id="11267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416" y="1023876"/>
            <a:ext cx="1767699" cy="27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Text Box 5"/>
          <p:cNvSpPr txBox="1">
            <a:spLocks noChangeArrowheads="1"/>
          </p:cNvSpPr>
          <p:nvPr/>
        </p:nvSpPr>
        <p:spPr bwMode="auto">
          <a:xfrm>
            <a:off x="702218" y="4114801"/>
            <a:ext cx="9906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 dirty="0">
                <a:latin typeface="Arial" charset="0"/>
                <a:ea typeface="ＭＳ Ｐゴシック" pitchFamily="34" charset="-128"/>
              </a:rPr>
              <a:t>2000</a:t>
            </a:r>
          </a:p>
        </p:txBody>
      </p:sp>
      <p:pic>
        <p:nvPicPr>
          <p:cNvPr id="1126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0377" y="1347404"/>
            <a:ext cx="1822542" cy="276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0" name="Text Box 5"/>
          <p:cNvSpPr txBox="1">
            <a:spLocks noChangeArrowheads="1"/>
          </p:cNvSpPr>
          <p:nvPr/>
        </p:nvSpPr>
        <p:spPr bwMode="auto">
          <a:xfrm>
            <a:off x="2324133" y="4124455"/>
            <a:ext cx="9906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 dirty="0">
                <a:latin typeface="Arial" charset="0"/>
                <a:ea typeface="ＭＳ Ｐゴシック" pitchFamily="34" charset="-128"/>
              </a:rPr>
              <a:t>2007</a:t>
            </a:r>
          </a:p>
        </p:txBody>
      </p:sp>
      <p:pic>
        <p:nvPicPr>
          <p:cNvPr id="11271" name="Picture 6" descr="cover design1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8264" y="1535493"/>
            <a:ext cx="1805382" cy="2742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5"/>
          <p:cNvSpPr txBox="1">
            <a:spLocks noChangeArrowheads="1"/>
          </p:cNvSpPr>
          <p:nvPr/>
        </p:nvSpPr>
        <p:spPr bwMode="auto">
          <a:xfrm>
            <a:off x="4225263" y="4365153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 dirty="0">
                <a:latin typeface="Arial" charset="0"/>
                <a:ea typeface="ＭＳ Ｐゴシック" pitchFamily="34" charset="-128"/>
              </a:rPr>
              <a:t>2009</a:t>
            </a: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19800" y="4479481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 dirty="0">
                <a:latin typeface="Arial" charset="0"/>
                <a:ea typeface="ＭＳ Ｐゴシック" pitchFamily="34" charset="-128"/>
              </a:rPr>
              <a:t>2016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193" y="1721879"/>
            <a:ext cx="1777108" cy="2742451"/>
          </a:xfrm>
          <a:prstGeom prst="rect">
            <a:avLst/>
          </a:prstGeom>
        </p:spPr>
      </p:pic>
      <p:pic>
        <p:nvPicPr>
          <p:cNvPr id="11" name="Content Placeholder 3">
            <a:extLst>
              <a:ext uri="{FF2B5EF4-FFF2-40B4-BE49-F238E27FC236}">
                <a16:creationId xmlns:a16="http://schemas.microsoft.com/office/drawing/2014/main" id="{8426B271-5B88-460A-AFA2-07DEB334E2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76301" y="1960063"/>
            <a:ext cx="1767699" cy="2820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5">
            <a:extLst>
              <a:ext uri="{FF2B5EF4-FFF2-40B4-BE49-F238E27FC236}">
                <a16:creationId xmlns:a16="http://schemas.microsoft.com/office/drawing/2014/main" id="{279F5722-5276-48EB-9B9A-E27951B2E7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4813080"/>
            <a:ext cx="10668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GB" altLang="ja-JP" sz="2800" dirty="0">
                <a:latin typeface="Arial" charset="0"/>
                <a:ea typeface="ＭＳ Ｐゴシック" pitchFamily="34" charset="-128"/>
              </a:rPr>
              <a:t>2019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284A49C-EC47-4FD9-A22B-3990C4D15424}"/>
              </a:ext>
            </a:extLst>
          </p:cNvPr>
          <p:cNvSpPr txBox="1"/>
          <p:nvPr/>
        </p:nvSpPr>
        <p:spPr>
          <a:xfrm>
            <a:off x="590204" y="5583919"/>
            <a:ext cx="7848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power point is available at www.primalpoly.com/talk-powerpoints</a:t>
            </a:r>
          </a:p>
        </p:txBody>
      </p:sp>
    </p:spTree>
    <p:extLst>
      <p:ext uri="{BB962C8B-B14F-4D97-AF65-F5344CB8AC3E}">
        <p14:creationId xmlns:p14="http://schemas.microsoft.com/office/powerpoint/2010/main" val="11053388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AA74-77D7-4930-B3D8-6588CC76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Signaling in other animals</a:t>
            </a:r>
          </a:p>
        </p:txBody>
      </p:sp>
      <p:pic>
        <p:nvPicPr>
          <p:cNvPr id="3" name="Picture 5" descr="peacock">
            <a:extLst>
              <a:ext uri="{FF2B5EF4-FFF2-40B4-BE49-F238E27FC236}">
                <a16:creationId xmlns:a16="http://schemas.microsoft.com/office/drawing/2014/main" id="{AF0B52F3-C91F-4462-977C-74D95C7994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/>
          <a:srcRect l="21373" t="10808" r="18570"/>
          <a:stretch/>
        </p:blipFill>
        <p:spPr bwMode="auto">
          <a:xfrm>
            <a:off x="228600" y="1676400"/>
            <a:ext cx="2783598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46FEBD-2B21-4572-9BD7-6C0D55715C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502" t="11504" r="43612" b="36283"/>
          <a:stretch/>
        </p:blipFill>
        <p:spPr>
          <a:xfrm>
            <a:off x="6665204" y="1653736"/>
            <a:ext cx="2250196" cy="27658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69B-45CF-4F2E-A517-3440D7E89D53}"/>
              </a:ext>
            </a:extLst>
          </p:cNvPr>
          <p:cNvSpPr txBox="1"/>
          <p:nvPr/>
        </p:nvSpPr>
        <p:spPr>
          <a:xfrm>
            <a:off x="990600" y="444752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D5824-8E89-4883-AB64-10172C1BD8D3}"/>
              </a:ext>
            </a:extLst>
          </p:cNvPr>
          <p:cNvSpPr txBox="1"/>
          <p:nvPr/>
        </p:nvSpPr>
        <p:spPr>
          <a:xfrm>
            <a:off x="6952102" y="444752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BC19B0-5F52-4A18-A465-B5F5D75512D6}"/>
              </a:ext>
            </a:extLst>
          </p:cNvPr>
          <p:cNvCxnSpPr/>
          <p:nvPr/>
        </p:nvCxnSpPr>
        <p:spPr>
          <a:xfrm>
            <a:off x="3200400" y="2590800"/>
            <a:ext cx="3276600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F1EEBF-7156-4A5C-BBB7-4D002EAEA9CC}"/>
              </a:ext>
            </a:extLst>
          </p:cNvPr>
          <p:cNvSpPr txBox="1"/>
          <p:nvPr/>
        </p:nvSpPr>
        <p:spPr>
          <a:xfrm>
            <a:off x="3733800" y="2805835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genes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body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brain</a:t>
            </a:r>
          </a:p>
        </p:txBody>
      </p:sp>
    </p:spTree>
    <p:extLst>
      <p:ext uri="{BB962C8B-B14F-4D97-AF65-F5344CB8AC3E}">
        <p14:creationId xmlns:p14="http://schemas.microsoft.com/office/powerpoint/2010/main" val="26234576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64AA74-77D7-4930-B3D8-6588CC765C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Signaling in humans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3A8E69B-45CF-4F2E-A517-3440D7E89D53}"/>
              </a:ext>
            </a:extLst>
          </p:cNvPr>
          <p:cNvSpPr txBox="1"/>
          <p:nvPr/>
        </p:nvSpPr>
        <p:spPr>
          <a:xfrm>
            <a:off x="990600" y="444752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signaller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E1D5824-8E89-4883-AB64-10172C1BD8D3}"/>
              </a:ext>
            </a:extLst>
          </p:cNvPr>
          <p:cNvSpPr txBox="1"/>
          <p:nvPr/>
        </p:nvSpPr>
        <p:spPr>
          <a:xfrm>
            <a:off x="6952102" y="4447529"/>
            <a:ext cx="1676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receiver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EBC19B0-5F52-4A18-A465-B5F5D75512D6}"/>
              </a:ext>
            </a:extLst>
          </p:cNvPr>
          <p:cNvCxnSpPr>
            <a:cxnSpLocks/>
          </p:cNvCxnSpPr>
          <p:nvPr/>
        </p:nvCxnSpPr>
        <p:spPr>
          <a:xfrm>
            <a:off x="2438400" y="2590800"/>
            <a:ext cx="4301492" cy="0"/>
          </a:xfrm>
          <a:prstGeom prst="straightConnector1">
            <a:avLst/>
          </a:prstGeom>
          <a:ln w="1365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A6F1EEBF-7156-4A5C-BBB7-4D002EAEA9CC}"/>
              </a:ext>
            </a:extLst>
          </p:cNvPr>
          <p:cNvSpPr txBox="1"/>
          <p:nvPr/>
        </p:nvSpPr>
        <p:spPr>
          <a:xfrm>
            <a:off x="3733800" y="2805835"/>
            <a:ext cx="2743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genes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body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Good brain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32AED8-99FF-4B92-BC56-68BD3504ACF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20" r="14706"/>
          <a:stretch/>
        </p:blipFill>
        <p:spPr>
          <a:xfrm>
            <a:off x="16565" y="1783535"/>
            <a:ext cx="2236834" cy="26669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72DF956-C881-497C-A229-575CE20CCD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5933" r="7647" b="9036"/>
          <a:stretch/>
        </p:blipFill>
        <p:spPr>
          <a:xfrm>
            <a:off x="6739892" y="1769583"/>
            <a:ext cx="2359061" cy="2601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153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FFFFFF"/>
      </a:dk1>
      <a:lt1>
        <a:sysClr val="window" lastClr="FFFFFF"/>
      </a:lt1>
      <a:dk2>
        <a:srgbClr val="69676D"/>
      </a:dk2>
      <a:lt2>
        <a:srgbClr val="1E4654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8416</TotalTime>
  <Words>1081</Words>
  <Application>Microsoft Office PowerPoint</Application>
  <PresentationFormat>On-screen Show (4:3)</PresentationFormat>
  <Paragraphs>130</Paragraphs>
  <Slides>26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Times New Roman</vt:lpstr>
      <vt:lpstr>Office Theme</vt:lpstr>
      <vt:lpstr>From prehistoric love to dating apps: Sexual selection and  mutual mate choice for language</vt:lpstr>
      <vt:lpstr>Human language is an evolved adaptation – but what was its main adaptive function?  Most ‘theories of language evolution’ do not identify specific survival or reproductive benefits to individual speakers</vt:lpstr>
      <vt:lpstr>Thousands of species use vocal signals to attract mates</vt:lpstr>
      <vt:lpstr>Vocal signals are often  ‘fitness indicators’</vt:lpstr>
      <vt:lpstr>Bird song as a fitness indicator</vt:lpstr>
      <vt:lpstr>Inspired by Darwin (1871)  The Descent of Man</vt:lpstr>
      <vt:lpstr>Sexual selection for mental traits</vt:lpstr>
      <vt:lpstr>Signaling in other animals</vt:lpstr>
      <vt:lpstr>Signaling in humans</vt:lpstr>
      <vt:lpstr>Signaling with  mutual mate choice</vt:lpstr>
      <vt:lpstr>Signaling through  mental fitness indicators</vt:lpstr>
      <vt:lpstr>Signaling through  chat apps &amp; dating apps</vt:lpstr>
      <vt:lpstr>Mutual mate choice for  mental ‘fitness indicators’</vt:lpstr>
      <vt:lpstr>Language ability shows (at least)  6 features of sexually-selected traits:</vt:lpstr>
      <vt:lpstr>1. Language ability is  sexually attractive</vt:lpstr>
      <vt:lpstr>1. Verbal humor is  especially attractive</vt:lpstr>
      <vt:lpstr>2. Language abilities are  displayed during courtship</vt:lpstr>
      <vt:lpstr>3. Language is more costly  &amp; complex than it needs to be</vt:lpstr>
      <vt:lpstr>English vocabulary is largely ornamental</vt:lpstr>
      <vt:lpstr>4. Life-span development resembles other sexually-selected traits</vt:lpstr>
      <vt:lpstr>Vocabulary size across age http://testyourvocab.com/blog/</vt:lpstr>
      <vt:lpstr>5: Positive heritability, &amp; mutation load effects that reveal genetic quality</vt:lpstr>
      <vt:lpstr>PowerPoint Presentation</vt:lpstr>
      <vt:lpstr>6. Positive genetic correlations  with other desirable traits</vt:lpstr>
      <vt:lpstr>Implications for  Artificial Intelligence</vt:lpstr>
      <vt:lpstr>Questions?</vt:lpstr>
    </vt:vector>
  </TitlesOfParts>
  <Company>Psychology Department, University of New Mexico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Evolution, Brain, and  Behavior  Psychology 342, section 1</dc:title>
  <dc:creator>Geoffrey F. Miller</dc:creator>
  <cp:lastModifiedBy>Geoffrey Miller</cp:lastModifiedBy>
  <cp:revision>1680</cp:revision>
  <cp:lastPrinted>1601-01-01T00:00:00Z</cp:lastPrinted>
  <dcterms:created xsi:type="dcterms:W3CDTF">2003-08-26T13:46:57Z</dcterms:created>
  <dcterms:modified xsi:type="dcterms:W3CDTF">2019-12-07T05:59:29Z</dcterms:modified>
</cp:coreProperties>
</file>