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notesMasterIdLst>
    <p:notesMasterId r:id="rId41"/>
  </p:notesMasterIdLst>
  <p:sldIdLst>
    <p:sldId id="1539" r:id="rId2"/>
    <p:sldId id="1615" r:id="rId3"/>
    <p:sldId id="1612" r:id="rId4"/>
    <p:sldId id="1617" r:id="rId5"/>
    <p:sldId id="1614" r:id="rId6"/>
    <p:sldId id="1622" r:id="rId7"/>
    <p:sldId id="1618" r:id="rId8"/>
    <p:sldId id="1619" r:id="rId9"/>
    <p:sldId id="1620" r:id="rId10"/>
    <p:sldId id="1610" r:id="rId11"/>
    <p:sldId id="1645" r:id="rId12"/>
    <p:sldId id="1650" r:id="rId13"/>
    <p:sldId id="1651" r:id="rId14"/>
    <p:sldId id="1624" r:id="rId15"/>
    <p:sldId id="1623" r:id="rId16"/>
    <p:sldId id="1621" r:id="rId17"/>
    <p:sldId id="1590" r:id="rId18"/>
    <p:sldId id="1591" r:id="rId19"/>
    <p:sldId id="1630" r:id="rId20"/>
    <p:sldId id="1631" r:id="rId21"/>
    <p:sldId id="1632" r:id="rId22"/>
    <p:sldId id="1633" r:id="rId23"/>
    <p:sldId id="1636" r:id="rId24"/>
    <p:sldId id="1644" r:id="rId25"/>
    <p:sldId id="1646" r:id="rId26"/>
    <p:sldId id="1634" r:id="rId27"/>
    <p:sldId id="1635" r:id="rId28"/>
    <p:sldId id="1607" r:id="rId29"/>
    <p:sldId id="1592" r:id="rId30"/>
    <p:sldId id="1594" r:id="rId31"/>
    <p:sldId id="1608" r:id="rId32"/>
    <p:sldId id="1609" r:id="rId33"/>
    <p:sldId id="1600" r:id="rId34"/>
    <p:sldId id="1605" r:id="rId35"/>
    <p:sldId id="1601" r:id="rId36"/>
    <p:sldId id="1652" r:id="rId37"/>
    <p:sldId id="1648" r:id="rId38"/>
    <p:sldId id="1649" r:id="rId39"/>
    <p:sldId id="1626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111111"/>
    <a:srgbClr val="3333FF"/>
    <a:srgbClr val="FF33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226" autoAdjust="0"/>
    <p:restoredTop sz="86388" autoAdjust="0"/>
  </p:normalViewPr>
  <p:slideViewPr>
    <p:cSldViewPr>
      <p:cViewPr varScale="1">
        <p:scale>
          <a:sx n="79" d="100"/>
          <a:sy n="79" d="100"/>
        </p:scale>
        <p:origin x="148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9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1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1A7C835-82CE-4877-9BD9-E09D46829FCD}" type="datetimeFigureOut">
              <a:rPr lang="en-US"/>
              <a:pPr>
                <a:defRPr/>
              </a:pPr>
              <a:t>8/31/2019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434188A0-1CAC-4E6C-AD5F-4DEB324D3F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293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4188A0-1CAC-4E6C-AD5F-4DEB324D3FC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182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34188A0-1CAC-4E6C-AD5F-4DEB324D3FC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61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70C48-7F94-44AB-B7E1-F3871CCE5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15B9E-3C0C-46BA-AAF3-E7DC32708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27280-6D9C-4EC6-9B4D-1E02D458CD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1143000"/>
          </a:xfrm>
        </p:spPr>
        <p:txBody>
          <a:bodyPr/>
          <a:lstStyle>
            <a:lvl1pPr>
              <a:defRPr sz="3600" baseline="0">
                <a:latin typeface="Arial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2908BC0-205A-4C8A-9FF4-1E566FD80A7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E39BA-F111-422C-945F-F3A66A5931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E3F474-99AD-4690-AF7E-3DC085B2BC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B9F25-29FA-465D-A732-C6ACEA20E4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F7015-E14F-4A9C-BD4A-2A214DD72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37A68-0ADA-4795-B9D8-370161626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01EC1E-68A3-4C51-9164-0757E4F87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730D8-5FDF-49DB-8EC2-174A004EEC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274638"/>
            <a:ext cx="784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43C9C144-0DB9-4B8E-BFF8-E7B05B126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9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 baseline="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youtu.be/mRHFtUoywE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youtube.com/watch?v=3MWvDgdRWQ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hyperlink" Target="https://www.primalpoly.com/studio-equipment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quarespace.com/" TargetMode="External"/><Relationship Id="rId2" Type="http://schemas.openxmlformats.org/officeDocument/2006/relationships/hyperlink" Target="http://www.primalpoly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ww.convinceandconvert.com/podcast-research/2019-podcast-statistics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malpoly.com/contact" TargetMode="External"/><Relationship Id="rId2" Type="http://schemas.openxmlformats.org/officeDocument/2006/relationships/hyperlink" Target="https://www.primalpoly.com/talk-powerpoint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www.youtube.com/geoffreymillerphd" TargetMode="External"/><Relationship Id="rId4" Type="http://schemas.openxmlformats.org/officeDocument/2006/relationships/hyperlink" Target="https://www.primalpoly.com/studio-equipment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hyperlink" Target="https://youtu.be/mRHFtUoywEI" TargetMode="External"/><Relationship Id="rId7" Type="http://schemas.openxmlformats.org/officeDocument/2006/relationships/image" Target="../media/image58.png"/><Relationship Id="rId2" Type="http://schemas.openxmlformats.org/officeDocument/2006/relationships/hyperlink" Target="https://youtu.be/nb13nV_SGc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mrd1EkFSnsA" TargetMode="External"/><Relationship Id="rId5" Type="http://schemas.openxmlformats.org/officeDocument/2006/relationships/hyperlink" Target="https://youtu.be/Lzg4_WQxLdA" TargetMode="External"/><Relationship Id="rId10" Type="http://schemas.openxmlformats.org/officeDocument/2006/relationships/image" Target="../media/image61.png"/><Relationship Id="rId4" Type="http://schemas.openxmlformats.org/officeDocument/2006/relationships/hyperlink" Target="https://youtu.be/icnwZmoW19w" TargetMode="External"/><Relationship Id="rId9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8.png"/><Relationship Id="rId7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0375" y="237741"/>
            <a:ext cx="8378825" cy="1591060"/>
          </a:xfrm>
        </p:spPr>
        <p:txBody>
          <a:bodyPr rtlCol="0">
            <a:noAutofit/>
          </a:bodyPr>
          <a:lstStyle/>
          <a:p>
            <a:pPr algn="ctr"/>
            <a:r>
              <a:rPr lang="en-US" sz="3600" b="1" dirty="0">
                <a:cs typeface="Arial" pitchFamily="34" charset="0"/>
              </a:rPr>
              <a:t>Social Media for Science Outreach</a:t>
            </a:r>
            <a:r>
              <a:rPr lang="en-US" sz="3600" dirty="0">
                <a:cs typeface="Arial" pitchFamily="34" charset="0"/>
              </a:rPr>
              <a:t>:</a:t>
            </a:r>
            <a:br>
              <a:rPr lang="en-US" sz="3600" dirty="0">
                <a:cs typeface="Arial" pitchFamily="34" charset="0"/>
              </a:rPr>
            </a:br>
            <a:r>
              <a:rPr lang="en-US" sz="3600" dirty="0">
                <a:cs typeface="Arial" pitchFamily="34" charset="0"/>
              </a:rPr>
              <a:t> </a:t>
            </a:r>
            <a:r>
              <a:rPr lang="en-US" sz="2800" dirty="0">
                <a:cs typeface="Arial" pitchFamily="34" charset="0"/>
              </a:rPr>
              <a:t>How to spread ideas, recruit students, </a:t>
            </a:r>
            <a:br>
              <a:rPr lang="en-US" sz="2800" dirty="0">
                <a:cs typeface="Arial" pitchFamily="34" charset="0"/>
              </a:rPr>
            </a:br>
            <a:r>
              <a:rPr lang="en-US" sz="2800" dirty="0">
                <a:cs typeface="Arial" pitchFamily="34" charset="0"/>
              </a:rPr>
              <a:t>&amp; network with colleagues</a:t>
            </a:r>
            <a:endParaRPr lang="en-US" sz="2000" dirty="0">
              <a:uFill>
                <a:solidFill>
                  <a:schemeClr val="tx1"/>
                </a:solidFill>
              </a:uFill>
              <a:cs typeface="Arial" pitchFamily="34" charset="0"/>
            </a:endParaRP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3206" y="5053584"/>
            <a:ext cx="6477000" cy="1828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Arial" pitchFamily="34" charset="0"/>
                <a:cs typeface="Arial" pitchFamily="34" charset="0"/>
              </a:rPr>
              <a:t>Geoffrey Miller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Arial" pitchFamily="34" charset="0"/>
                <a:cs typeface="Arial" pitchFamily="34" charset="0"/>
              </a:rPr>
              <a:t>Psychology Colloquium,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Arial" pitchFamily="34" charset="0"/>
                <a:cs typeface="Arial" pitchFamily="34" charset="0"/>
              </a:rPr>
              <a:t>University of New Mexico, Aug 30, 2019</a:t>
            </a:r>
          </a:p>
        </p:txBody>
      </p:sp>
      <p:pic>
        <p:nvPicPr>
          <p:cNvPr id="2050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8" descr="https://encrypted-tbn0.gstatic.com/images?q=tbn:ANd9GcSHREtwgGF6a6HQX_iXKopdfHHfUgO0SoOqKowxMOoJMO5Zb_L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10" descr="https://encrypted-tbn0.gstatic.com/images?q=tbn:ANd9GcSHREtwgGF6a6HQX_iXKopdfHHfUgO0SoOqKowxMOoJMO5Zb_L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2" descr="https://encrypted-tbn0.gstatic.com/images?q=tbn:ANd9GcSHREtwgGF6a6HQX_iXKopdfHHfUgO0SoOqKowxMOoJMO5Zb_L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4" descr="https://encrypted-tbn0.gstatic.com/images?q=tbn:ANd9GcR__pf5J22ddKfOUEuIQqQLnJIrOJYv8E47Y0GCZjn6nSBtLU_f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2" descr="https://encrypted-tbn0.gstatic.com/images?q=tbn:ANd9GcSb8Mff8bJjh5AlJ17AQ3bW12luafxm7fnnEO_-h3lC-yUhieQV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0" name="AutoShape 2" descr="https://inomics.com/sites/default/files/images/logos/KULeuve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5601" r="15492"/>
          <a:stretch/>
        </p:blipFill>
        <p:spPr>
          <a:xfrm>
            <a:off x="3162300" y="1966141"/>
            <a:ext cx="2819400" cy="290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393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105400" cy="4343400"/>
          </a:xfrm>
        </p:spPr>
        <p:txBody>
          <a:bodyPr/>
          <a:lstStyle/>
          <a:p>
            <a:r>
              <a:rPr lang="en-US" sz="2800" dirty="0"/>
              <a:t>This is my first talk about this</a:t>
            </a:r>
          </a:p>
          <a:p>
            <a:r>
              <a:rPr lang="en-US" sz="2800" dirty="0"/>
              <a:t>I’m an advanced newbie at best, with patchy knowledge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You’re busy &amp; serious people, maybe dubious about the benefit/cost ratio of social media outreach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598" y="1634491"/>
            <a:ext cx="2924175" cy="19570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111" r="8000" b="11111"/>
          <a:stretch/>
        </p:blipFill>
        <p:spPr>
          <a:xfrm>
            <a:off x="5943598" y="4038600"/>
            <a:ext cx="2209802" cy="22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068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CD9AC-D8AD-496F-9017-AD261A3C4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Caveats: risks &amp; costs of </a:t>
            </a:r>
            <a:br>
              <a:rPr lang="en-US" dirty="0"/>
            </a:br>
            <a:r>
              <a:rPr lang="en-US" dirty="0"/>
              <a:t>social media outreach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09F2F-7D31-4DA6-B3D0-CDBABDFE8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5562600" cy="4373563"/>
          </a:xfrm>
        </p:spPr>
        <p:txBody>
          <a:bodyPr/>
          <a:lstStyle/>
          <a:p>
            <a:r>
              <a:rPr lang="en-US" sz="2400" dirty="0"/>
              <a:t>Stress: trolls, snark, dogpiles</a:t>
            </a:r>
          </a:p>
          <a:p>
            <a:r>
              <a:rPr lang="en-US" sz="2400" dirty="0"/>
              <a:t>Opportunity costs: time, energy, money</a:t>
            </a:r>
          </a:p>
          <a:p>
            <a:r>
              <a:rPr lang="en-US" sz="2400" dirty="0"/>
              <a:t>Reputation costs: polarization, controversy, blowback, ‘cancel culture’</a:t>
            </a:r>
          </a:p>
          <a:p>
            <a:r>
              <a:rPr lang="en-US" sz="2400" dirty="0"/>
              <a:t>Hard to monetize: don’t quit your day job</a:t>
            </a:r>
          </a:p>
          <a:p>
            <a:r>
              <a:rPr lang="en-US" sz="2400" dirty="0"/>
              <a:t>Universities don’t value this as part of ‘Service’, ‘Research’, or ‘Teaching’</a:t>
            </a:r>
          </a:p>
          <a:p>
            <a:r>
              <a:rPr lang="en-US" sz="2400" dirty="0"/>
              <a:t>Habit-forming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4444" b="14445"/>
          <a:stretch/>
        </p:blipFill>
        <p:spPr>
          <a:xfrm>
            <a:off x="5715000" y="1905000"/>
            <a:ext cx="3286125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049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Backstory 1: </a:t>
            </a:r>
            <a:br>
              <a:rPr lang="en-US" dirty="0"/>
            </a:br>
            <a:r>
              <a:rPr lang="en-US" dirty="0"/>
              <a:t>3 ways to share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6477000" cy="487679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Traditional: teaching, mentoring, journal papers, academic books, conference talks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Mainstream media: national TV &amp; radio, science journalism, trade books, public lectures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Social media: today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sz="2800" dirty="0"/>
              <a:t>See </a:t>
            </a:r>
            <a:r>
              <a:rPr lang="en-US" sz="2800" dirty="0">
                <a:hlinkClick r:id="rId2"/>
              </a:rPr>
              <a:t>https://youtu.be/mRHFtUoywEI</a:t>
            </a:r>
            <a:r>
              <a:rPr lang="en-US" sz="2800" dirty="0"/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722438"/>
            <a:ext cx="1361986" cy="1295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3185160"/>
            <a:ext cx="1361986" cy="1361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8470" y="4730115"/>
            <a:ext cx="1335316" cy="133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63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848600" cy="1143000"/>
          </a:xfrm>
        </p:spPr>
        <p:txBody>
          <a:bodyPr/>
          <a:lstStyle/>
          <a:p>
            <a:r>
              <a:rPr lang="en-US" dirty="0"/>
              <a:t>Social media ‘platform’ is crucial now even for mainstream media outreach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6858000" cy="4419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Without social media influence,</a:t>
            </a:r>
          </a:p>
          <a:p>
            <a:r>
              <a:rPr lang="en-US" sz="2800" dirty="0"/>
              <a:t>Publishers won’t give you a book deal </a:t>
            </a:r>
          </a:p>
          <a:p>
            <a:r>
              <a:rPr lang="en-US" sz="2800" dirty="0"/>
              <a:t>National TV &amp; radio won’t interview you</a:t>
            </a:r>
          </a:p>
          <a:p>
            <a:r>
              <a:rPr lang="en-US" sz="2800" dirty="0"/>
              <a:t>Science journalists won’t email you</a:t>
            </a:r>
          </a:p>
          <a:p>
            <a:r>
              <a:rPr lang="en-US" sz="2800" dirty="0"/>
              <a:t>Science festivals won’t invite you to give public lectures</a:t>
            </a:r>
          </a:p>
          <a:p>
            <a:r>
              <a:rPr lang="en-US" sz="2800" dirty="0"/>
              <a:t>Companies won’t hire you for consulting</a:t>
            </a:r>
          </a:p>
          <a:p>
            <a:r>
              <a:rPr lang="en-US" sz="2800" dirty="0"/>
              <a:t>Clients won’t trust your clinical interventions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845" r="9845"/>
          <a:stretch/>
        </p:blipFill>
        <p:spPr>
          <a:xfrm>
            <a:off x="7315200" y="2057400"/>
            <a:ext cx="1676400" cy="156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280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Backstory 2: </a:t>
            </a:r>
            <a:br>
              <a:rPr lang="en-US" dirty="0"/>
            </a:br>
            <a:r>
              <a:rPr lang="en-US" dirty="0"/>
              <a:t>Joe Rogan interview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6400800" cy="4297363"/>
          </a:xfrm>
        </p:spPr>
        <p:txBody>
          <a:bodyPr/>
          <a:lstStyle/>
          <a:p>
            <a:r>
              <a:rPr lang="en-US" sz="2400" dirty="0"/>
              <a:t>3-hour interview Sept 2018</a:t>
            </a:r>
          </a:p>
          <a:p>
            <a:r>
              <a:rPr lang="en-US" sz="2400" dirty="0"/>
              <a:t>YouTube: 1,020,000 views</a:t>
            </a:r>
          </a:p>
          <a:p>
            <a:r>
              <a:rPr lang="en-US" sz="2400" dirty="0"/>
              <a:t>Around 1 million hours viewing time</a:t>
            </a:r>
          </a:p>
          <a:p>
            <a:r>
              <a:rPr lang="en-US" sz="2400" dirty="0"/>
              <a:t>Taught 18 years at UNM: 4 classes/year, 40 students/class,  40 contact-hours/class = 115,200 contact-hours total </a:t>
            </a:r>
          </a:p>
          <a:p>
            <a:r>
              <a:rPr lang="en-US" sz="2400" dirty="0"/>
              <a:t>One YouTube video had 9 times the viewing time of all classes I’ve ever taught</a:t>
            </a:r>
          </a:p>
          <a:p>
            <a:endParaRPr lang="en-US" sz="2400" dirty="0"/>
          </a:p>
          <a:p>
            <a:r>
              <a:rPr lang="en-US" sz="2400" dirty="0">
                <a:hlinkClick r:id="rId2"/>
              </a:rPr>
              <a:t>https://www.youtube.com/watch?v=3MWvDgdRWQ4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7344" y="152400"/>
            <a:ext cx="3543300" cy="2362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444" y="4114800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50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010" y="228600"/>
            <a:ext cx="7848600" cy="1143000"/>
          </a:xfrm>
        </p:spPr>
        <p:txBody>
          <a:bodyPr/>
          <a:lstStyle/>
          <a:p>
            <a:r>
              <a:rPr lang="en-US" dirty="0"/>
              <a:t>Backstory 3: What I did on my summer vacation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15989" cy="4525963"/>
          </a:xfrm>
        </p:spPr>
        <p:txBody>
          <a:bodyPr/>
          <a:lstStyle/>
          <a:p>
            <a:r>
              <a:rPr lang="en-US" sz="2400" dirty="0"/>
              <a:t>Housemates Justin (political scientist), Aria (writer), Diana (</a:t>
            </a:r>
            <a:r>
              <a:rPr lang="en-US" sz="2400" dirty="0" err="1"/>
              <a:t>ev</a:t>
            </a:r>
            <a:r>
              <a:rPr lang="en-US" sz="2400" dirty="0"/>
              <a:t> psych) + Ben (tech guy)</a:t>
            </a:r>
          </a:p>
          <a:p>
            <a:r>
              <a:rPr lang="en-US" sz="2400" dirty="0"/>
              <a:t>Set up home YouTube studio: cameras, lights, teleprompter, mics, mixer, backdrops</a:t>
            </a:r>
          </a:p>
          <a:p>
            <a:r>
              <a:rPr lang="en-US" sz="2400" dirty="0"/>
              <a:t>Launched YouTube channel (20+ videos, 2k subscribers)</a:t>
            </a:r>
          </a:p>
          <a:p>
            <a:r>
              <a:rPr lang="en-US" sz="2400" dirty="0"/>
              <a:t>Updated &amp; integrated all social media accounts &amp; website</a:t>
            </a:r>
          </a:p>
          <a:p>
            <a:r>
              <a:rPr lang="en-US" sz="2400" dirty="0"/>
              <a:t>Self-publishing 5 </a:t>
            </a:r>
            <a:r>
              <a:rPr lang="en-US" sz="2400" dirty="0" err="1"/>
              <a:t>ebooks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6319" y="3124200"/>
            <a:ext cx="3810000" cy="214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79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304800"/>
            <a:ext cx="7848600" cy="1371600"/>
          </a:xfrm>
        </p:spPr>
        <p:txBody>
          <a:bodyPr/>
          <a:lstStyle/>
          <a:p>
            <a:r>
              <a:rPr lang="en-US" sz="3200" dirty="0"/>
              <a:t>How do other researchers, students, clients, patrons, &amp; science journalists </a:t>
            </a:r>
            <a:r>
              <a:rPr lang="en-US" sz="3200" i="1" dirty="0"/>
              <a:t>really</a:t>
            </a:r>
            <a:r>
              <a:rPr lang="en-US" sz="3200" dirty="0"/>
              <a:t> learn about your stuff?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057400"/>
            <a:ext cx="6172200" cy="3992563"/>
          </a:xfrm>
        </p:spPr>
        <p:txBody>
          <a:bodyPr/>
          <a:lstStyle/>
          <a:p>
            <a:r>
              <a:rPr lang="en-US" sz="2800" dirty="0"/>
              <a:t>Reading physical journals?</a:t>
            </a:r>
          </a:p>
          <a:p>
            <a:r>
              <a:rPr lang="en-US" sz="2800" dirty="0"/>
              <a:t>Doing lit reviews?</a:t>
            </a:r>
          </a:p>
          <a:p>
            <a:r>
              <a:rPr lang="en-US" sz="2800" dirty="0"/>
              <a:t>Seeing conference talks?</a:t>
            </a:r>
          </a:p>
          <a:p>
            <a:r>
              <a:rPr lang="en-US" sz="2800" dirty="0"/>
              <a:t>Browsing university websites?</a:t>
            </a:r>
          </a:p>
          <a:p>
            <a:r>
              <a:rPr lang="en-US" sz="2800" dirty="0"/>
              <a:t>Googling your research keywords?</a:t>
            </a:r>
          </a:p>
          <a:p>
            <a:r>
              <a:rPr lang="en-US" sz="2800" dirty="0"/>
              <a:t>Word of mouth based on other people doing these things?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3681478"/>
            <a:ext cx="2438400" cy="880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53806"/>
          <a:stretch/>
        </p:blipFill>
        <p:spPr>
          <a:xfrm>
            <a:off x="6324600" y="2128271"/>
            <a:ext cx="2450123" cy="1469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4666062"/>
            <a:ext cx="1295400" cy="209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04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AAE34-5504-4354-A37F-E3C6CBCC7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sites most relevant </a:t>
            </a:r>
            <a:br>
              <a:rPr lang="en-US" dirty="0"/>
            </a:br>
            <a:r>
              <a:rPr lang="en-US" dirty="0"/>
              <a:t>for American researchers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3AA6B-06BF-4893-95BF-8B0CEA47C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9342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Arranged by monthly active users (MAUs)</a:t>
            </a:r>
          </a:p>
          <a:p>
            <a:r>
              <a:rPr lang="en-US" sz="2800" b="1" u="sng" dirty="0"/>
              <a:t>Facebook</a:t>
            </a:r>
            <a:r>
              <a:rPr lang="en-US" sz="2800" dirty="0"/>
              <a:t> (2.2bn): family, friends, colleagues, students, </a:t>
            </a:r>
            <a:r>
              <a:rPr lang="en-US" sz="2800" u="sng" dirty="0"/>
              <a:t>groups</a:t>
            </a:r>
          </a:p>
          <a:p>
            <a:r>
              <a:rPr lang="en-US" sz="2800" b="1" u="sng" dirty="0"/>
              <a:t>YouTube</a:t>
            </a:r>
            <a:r>
              <a:rPr lang="en-US" sz="2800" dirty="0"/>
              <a:t> (1.9bn): videos, livestreams, interviews</a:t>
            </a:r>
          </a:p>
          <a:p>
            <a:r>
              <a:rPr lang="en-US" sz="2800" b="1" u="sng" dirty="0"/>
              <a:t>Twitter</a:t>
            </a:r>
            <a:r>
              <a:rPr lang="en-US" sz="2800" dirty="0"/>
              <a:t> (330m): short messages, polls, &amp; links</a:t>
            </a:r>
          </a:p>
          <a:p>
            <a:r>
              <a:rPr lang="en-US" sz="2800" b="1" u="sng" dirty="0"/>
              <a:t>LinkedIn</a:t>
            </a:r>
            <a:r>
              <a:rPr lang="en-US" sz="2800" dirty="0"/>
              <a:t> (290m): corporate jobs, consulting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5531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69FEA6-4211-4936-8AA4-F6C11AFF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 relevant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9ED2E-8712-4536-A8CB-12FF63EC8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6400800" cy="4297363"/>
          </a:xfrm>
        </p:spPr>
        <p:txBody>
          <a:bodyPr/>
          <a:lstStyle/>
          <a:p>
            <a:r>
              <a:rPr lang="en-US" sz="2800" dirty="0"/>
              <a:t>WhatsApp (1.5bn MAUs): messaging</a:t>
            </a:r>
          </a:p>
          <a:p>
            <a:r>
              <a:rPr lang="en-US" sz="2800" dirty="0"/>
              <a:t>Messenger (1.3bn): messaging</a:t>
            </a:r>
          </a:p>
          <a:p>
            <a:r>
              <a:rPr lang="en-US" sz="2800" dirty="0"/>
              <a:t>Instagram (1bn): images</a:t>
            </a:r>
          </a:p>
          <a:p>
            <a:r>
              <a:rPr lang="en-US" sz="2800" dirty="0"/>
              <a:t>Tumblr (640m): images</a:t>
            </a:r>
          </a:p>
          <a:p>
            <a:r>
              <a:rPr lang="en-US" sz="2800" dirty="0"/>
              <a:t>Snapchat (250m): messaging</a:t>
            </a:r>
          </a:p>
          <a:p>
            <a:r>
              <a:rPr lang="en-US" sz="2800" dirty="0"/>
              <a:t>Chinese apps: WeChat (1.1bn), QQ (800m), </a:t>
            </a:r>
            <a:r>
              <a:rPr lang="en-US" sz="2800" dirty="0" err="1"/>
              <a:t>Qzone</a:t>
            </a:r>
            <a:r>
              <a:rPr lang="en-US" sz="2800" dirty="0"/>
              <a:t> (630m), </a:t>
            </a:r>
            <a:r>
              <a:rPr lang="en-US" sz="2800" dirty="0" err="1"/>
              <a:t>Tik</a:t>
            </a:r>
            <a:r>
              <a:rPr lang="en-US" sz="2800" dirty="0"/>
              <a:t> Tok (500m), </a:t>
            </a:r>
            <a:r>
              <a:rPr lang="en-US" sz="2800" dirty="0" err="1"/>
              <a:t>Sina</a:t>
            </a:r>
            <a:r>
              <a:rPr lang="en-US" sz="2800" dirty="0"/>
              <a:t> Weibo (390m), Baidu </a:t>
            </a:r>
            <a:r>
              <a:rPr lang="en-US" sz="2800" dirty="0" err="1"/>
              <a:t>Tieba</a:t>
            </a:r>
            <a:r>
              <a:rPr lang="en-US" sz="2800" dirty="0"/>
              <a:t> (300m)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4400" b="39334"/>
          <a:stretch/>
        </p:blipFill>
        <p:spPr>
          <a:xfrm>
            <a:off x="6003744" y="161962"/>
            <a:ext cx="2987111" cy="1438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572902"/>
            <a:ext cx="1163162" cy="1163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08" y="3154483"/>
            <a:ext cx="1147763" cy="114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20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61162"/>
            <a:ext cx="7010400" cy="3965001"/>
          </a:xfrm>
        </p:spPr>
        <p:txBody>
          <a:bodyPr/>
          <a:lstStyle/>
          <a:p>
            <a:r>
              <a:rPr lang="en-US" sz="2800" dirty="0"/>
              <a:t>Monthly active users: 2.2 billion</a:t>
            </a:r>
          </a:p>
          <a:p>
            <a:r>
              <a:rPr lang="en-US" sz="2800" dirty="0"/>
              <a:t>Useful to have a profile with work &amp; education, contact info, details</a:t>
            </a:r>
          </a:p>
          <a:p>
            <a:r>
              <a:rPr lang="en-US" sz="2800" dirty="0"/>
              <a:t>Useful to make ‘friends’ with colleagues</a:t>
            </a:r>
          </a:p>
          <a:p>
            <a:r>
              <a:rPr lang="en-US" sz="2800" dirty="0"/>
              <a:t>‘Groups’ are most useful for reaching large numbers: </a:t>
            </a:r>
          </a:p>
          <a:p>
            <a:pPr lvl="1"/>
            <a:r>
              <a:rPr lang="en-US" sz="2400" dirty="0"/>
              <a:t>Recruiting participants, grad students, faculty, clients</a:t>
            </a:r>
          </a:p>
          <a:p>
            <a:pPr lvl="1"/>
            <a:r>
              <a:rPr lang="en-US" sz="2400" dirty="0"/>
              <a:t>Sharing papers, interviews, videos, conference announcements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788"/>
          <a:stretch/>
        </p:blipFill>
        <p:spPr>
          <a:xfrm>
            <a:off x="4648200" y="26670"/>
            <a:ext cx="4495800" cy="2100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5217" r="15217" b="13819"/>
          <a:stretch/>
        </p:blipFill>
        <p:spPr>
          <a:xfrm>
            <a:off x="7315200" y="5029200"/>
            <a:ext cx="1676400" cy="1633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1404" y="3853665"/>
            <a:ext cx="1660196" cy="93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271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740" y="281052"/>
            <a:ext cx="8009000" cy="1143000"/>
          </a:xfrm>
        </p:spPr>
        <p:txBody>
          <a:bodyPr/>
          <a:lstStyle/>
          <a:p>
            <a:r>
              <a:rPr lang="en-US" sz="4000" dirty="0"/>
              <a:t>Here at University of New Mexico, we’re in the middle of a desert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4242"/>
          <a:stretch/>
        </p:blipFill>
        <p:spPr>
          <a:xfrm>
            <a:off x="567499" y="1630362"/>
            <a:ext cx="8009001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4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Facebook Groups:</a:t>
            </a:r>
            <a:br>
              <a:rPr lang="en-US" sz="3200" dirty="0"/>
            </a:br>
            <a:r>
              <a:rPr lang="en-US" sz="3200" dirty="0"/>
              <a:t>The key gateway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5486400" cy="42973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Groups I’m in, for example:</a:t>
            </a:r>
          </a:p>
          <a:p>
            <a:r>
              <a:rPr lang="en-US" sz="2800" dirty="0"/>
              <a:t>Evolutionary Psychology: 41k members</a:t>
            </a:r>
          </a:p>
          <a:p>
            <a:r>
              <a:rPr lang="en-US" sz="2800" dirty="0"/>
              <a:t>Positive Psychology: 23k </a:t>
            </a:r>
          </a:p>
          <a:p>
            <a:r>
              <a:rPr lang="en-US" sz="2800" dirty="0"/>
              <a:t>Effective Altruism: 17k</a:t>
            </a:r>
          </a:p>
          <a:p>
            <a:r>
              <a:rPr lang="en-US" sz="2800" dirty="0"/>
              <a:t>APA: 13k</a:t>
            </a:r>
          </a:p>
          <a:p>
            <a:r>
              <a:rPr lang="en-US" sz="2800" dirty="0" err="1"/>
              <a:t>Quillette</a:t>
            </a:r>
            <a:r>
              <a:rPr lang="en-US" sz="2800" dirty="0"/>
              <a:t> Circle: 4k</a:t>
            </a:r>
          </a:p>
          <a:p>
            <a:r>
              <a:rPr lang="en-US" sz="2800" dirty="0"/>
              <a:t>APA </a:t>
            </a:r>
            <a:r>
              <a:rPr lang="en-US" sz="2800" dirty="0" err="1"/>
              <a:t>Div</a:t>
            </a:r>
            <a:r>
              <a:rPr lang="en-US" sz="2800" dirty="0"/>
              <a:t> 44: Consensual Non-Monogamy Task Force: 950 likes</a:t>
            </a: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217" r="15217" b="13819"/>
          <a:stretch/>
        </p:blipFill>
        <p:spPr>
          <a:xfrm>
            <a:off x="6553200" y="152400"/>
            <a:ext cx="2438400" cy="23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26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YouTube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6248400" cy="4525963"/>
          </a:xfrm>
        </p:spPr>
        <p:txBody>
          <a:bodyPr/>
          <a:lstStyle/>
          <a:p>
            <a:r>
              <a:rPr lang="en-US" sz="2400" dirty="0"/>
              <a:t>Monthly active users: 1.9 billion</a:t>
            </a:r>
          </a:p>
          <a:p>
            <a:r>
              <a:rPr lang="en-US" sz="2400" dirty="0"/>
              <a:t>37% of all mobile web traffic worldwide</a:t>
            </a:r>
          </a:p>
          <a:p>
            <a:r>
              <a:rPr lang="en-US" sz="2400" dirty="0"/>
              <a:t>Teaching resource for finding videos, interviews, behavior examples, current affairs links</a:t>
            </a:r>
          </a:p>
          <a:p>
            <a:r>
              <a:rPr lang="en-US" sz="2400" dirty="0"/>
              <a:t>Learning resource for keeping up, exploring related fields, getting practical skills</a:t>
            </a:r>
          </a:p>
          <a:p>
            <a:r>
              <a:rPr lang="en-US" sz="2400" dirty="0"/>
              <a:t>Outreach resource for finding like-minded journalists, podcasters, YouTubers to interview you</a:t>
            </a:r>
          </a:p>
          <a:p>
            <a:r>
              <a:rPr lang="en-US" sz="2400" dirty="0"/>
              <a:t>Fairly easy to set up your own station and upload videos</a:t>
            </a:r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71" y="137319"/>
            <a:ext cx="2714554" cy="169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26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865504"/>
          </a:xfrm>
        </p:spPr>
        <p:txBody>
          <a:bodyPr/>
          <a:lstStyle/>
          <a:p>
            <a:r>
              <a:rPr lang="en-US" dirty="0"/>
              <a:t>YouTube can be very high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179048" cy="4953000"/>
          </a:xfrm>
        </p:spPr>
        <p:txBody>
          <a:bodyPr/>
          <a:lstStyle/>
          <a:p>
            <a:r>
              <a:rPr lang="en-US" sz="2800" dirty="0" err="1"/>
              <a:t>PewDiePie</a:t>
            </a:r>
            <a:r>
              <a:rPr lang="en-US" sz="2800" dirty="0"/>
              <a:t> (gaming): 100m subscribers, 23bn views</a:t>
            </a:r>
          </a:p>
          <a:p>
            <a:r>
              <a:rPr lang="en-US" sz="2800" dirty="0"/>
              <a:t>Jordan Peterson (psych): 2.2m subs, 115m views</a:t>
            </a:r>
          </a:p>
          <a:p>
            <a:r>
              <a:rPr lang="en-US" sz="2800" dirty="0" err="1"/>
              <a:t>BrainCraft</a:t>
            </a:r>
            <a:r>
              <a:rPr lang="en-US" sz="2800" dirty="0"/>
              <a:t> w. Vanessa Hill (psych): 470k subs, 29m views</a:t>
            </a:r>
          </a:p>
          <a:p>
            <a:r>
              <a:rPr lang="en-US" sz="2800" dirty="0"/>
              <a:t>But even modest impact can increase your impact, citations, recruitment, network, consulting, credibility, book advances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666" r="26000" b="23333"/>
          <a:stretch/>
        </p:blipFill>
        <p:spPr>
          <a:xfrm>
            <a:off x="5781353" y="1140142"/>
            <a:ext cx="1381447" cy="1401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666" t="9999" r="28333" b="10001"/>
          <a:stretch/>
        </p:blipFill>
        <p:spPr>
          <a:xfrm>
            <a:off x="6623441" y="2318463"/>
            <a:ext cx="1148597" cy="12530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408" t="4870" r="51867" b="19635"/>
          <a:stretch/>
        </p:blipFill>
        <p:spPr>
          <a:xfrm>
            <a:off x="7331018" y="3357879"/>
            <a:ext cx="1135790" cy="121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043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C1EC-5F31-4088-89C4-CAE75D412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YouTube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E317D-CE0A-4ADE-BD84-607E894F8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5400"/>
            <a:ext cx="5867400" cy="4983162"/>
          </a:xfrm>
        </p:spPr>
        <p:txBody>
          <a:bodyPr/>
          <a:lstStyle/>
          <a:p>
            <a:r>
              <a:rPr lang="en-US" sz="2400" dirty="0"/>
              <a:t>Easy to set up with Google account</a:t>
            </a:r>
          </a:p>
          <a:p>
            <a:r>
              <a:rPr lang="en-US" sz="2400" dirty="0"/>
              <a:t>Lots of guidance from other YouTubers</a:t>
            </a:r>
          </a:p>
          <a:p>
            <a:r>
              <a:rPr lang="en-US" sz="2400" dirty="0"/>
              <a:t>Shoot videos: If you can do video skype calls, you can record YouTube videos</a:t>
            </a:r>
          </a:p>
          <a:p>
            <a:r>
              <a:rPr lang="en-US" sz="2400" dirty="0"/>
              <a:t>Edit videos: YouTube native editor, or Adobe Premier Pro (free with UNM Creative Cloud)</a:t>
            </a:r>
          </a:p>
          <a:p>
            <a:r>
              <a:rPr lang="en-US" sz="2400" dirty="0"/>
              <a:t>Upload videos: title, description, keywords, thumbnail</a:t>
            </a:r>
          </a:p>
          <a:p>
            <a:r>
              <a:rPr lang="en-US" sz="2400" dirty="0"/>
              <a:t>Promote videos: other social media sites, friends, followers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045" y="88900"/>
            <a:ext cx="2686755" cy="1511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8700" y="5177472"/>
            <a:ext cx="2936240" cy="110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13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390" y="219075"/>
            <a:ext cx="7391400" cy="1143000"/>
          </a:xfrm>
        </p:spPr>
        <p:txBody>
          <a:bodyPr/>
          <a:lstStyle/>
          <a:p>
            <a:r>
              <a:rPr lang="en-US" dirty="0" err="1"/>
              <a:t>YouTubing</a:t>
            </a:r>
            <a:r>
              <a:rPr lang="en-US" dirty="0"/>
              <a:t> got so popular, equipment got cheap (Amazon)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867400" cy="50292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Camera:</a:t>
            </a:r>
          </a:p>
          <a:p>
            <a:pPr lvl="1"/>
            <a:r>
              <a:rPr lang="en-US" sz="2400" dirty="0"/>
              <a:t>Logitech HD webcam $80</a:t>
            </a:r>
          </a:p>
          <a:p>
            <a:pPr lvl="1"/>
            <a:r>
              <a:rPr lang="en-US" sz="2400" dirty="0" err="1"/>
              <a:t>Lumix</a:t>
            </a:r>
            <a:r>
              <a:rPr lang="en-US" sz="2400" dirty="0"/>
              <a:t> G7 $500</a:t>
            </a:r>
          </a:p>
          <a:p>
            <a:pPr marL="0" indent="0">
              <a:buNone/>
            </a:pPr>
            <a:r>
              <a:rPr lang="en-US" sz="2800" dirty="0"/>
              <a:t>Microphone</a:t>
            </a:r>
          </a:p>
          <a:p>
            <a:pPr marL="857250" lvl="1" indent="-457200"/>
            <a:r>
              <a:rPr lang="en-US" sz="2400" dirty="0"/>
              <a:t>Logitech H390 $23</a:t>
            </a:r>
          </a:p>
          <a:p>
            <a:pPr marL="857250" lvl="1" indent="-457200"/>
            <a:r>
              <a:rPr lang="en-US" sz="2400" dirty="0"/>
              <a:t>Blue Yeti $110</a:t>
            </a:r>
          </a:p>
          <a:p>
            <a:pPr marL="0" indent="0">
              <a:buNone/>
            </a:pPr>
            <a:r>
              <a:rPr lang="en-US" sz="2800" dirty="0"/>
              <a:t>Lights</a:t>
            </a:r>
          </a:p>
          <a:p>
            <a:pPr lvl="1"/>
            <a:r>
              <a:rPr lang="en-US" sz="2400" dirty="0" err="1"/>
              <a:t>Neewer</a:t>
            </a:r>
            <a:r>
              <a:rPr lang="en-US" sz="2400" dirty="0"/>
              <a:t> LED light kit $130</a:t>
            </a:r>
          </a:p>
          <a:p>
            <a:pPr marL="457200" lvl="1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000" dirty="0"/>
              <a:t>See </a:t>
            </a:r>
            <a:r>
              <a:rPr lang="en-US" sz="2000" dirty="0">
                <a:hlinkClick r:id="rId2"/>
              </a:rPr>
              <a:t>https://www.primalpoly.com/studio-equipment</a:t>
            </a:r>
            <a:endParaRPr lang="en-US" sz="20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450" y="2034699"/>
            <a:ext cx="1625600" cy="121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1852" y="1667034"/>
            <a:ext cx="1645496" cy="1234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8680" r="27342"/>
          <a:stretch/>
        </p:blipFill>
        <p:spPr>
          <a:xfrm>
            <a:off x="7254744" y="3432492"/>
            <a:ext cx="804252" cy="1828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3261360"/>
            <a:ext cx="15240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0" y="5368290"/>
            <a:ext cx="146304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75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49B3B-B7D9-46CB-8F84-26DFDC617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Low-hanging fruit: </a:t>
            </a:r>
            <a:br>
              <a:rPr lang="en-US" dirty="0"/>
            </a:br>
            <a:r>
              <a:rPr lang="en-US" dirty="0"/>
              <a:t>short videos (c. 3 mins)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5AE2F-CAD3-4BEE-9C1E-54F0BBD7D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828800"/>
            <a:ext cx="6858000" cy="4525963"/>
          </a:xfrm>
        </p:spPr>
        <p:txBody>
          <a:bodyPr/>
          <a:lstStyle/>
          <a:p>
            <a:r>
              <a:rPr lang="en-US" sz="2800" dirty="0"/>
              <a:t>‘Video abstracts’ about new papers</a:t>
            </a:r>
          </a:p>
          <a:p>
            <a:r>
              <a:rPr lang="en-US" sz="2800" dirty="0"/>
              <a:t>‘Course trailers’ for undergrad classes</a:t>
            </a:r>
          </a:p>
          <a:p>
            <a:r>
              <a:rPr lang="en-US" sz="2800" dirty="0"/>
              <a:t>‘Welcome messages’ on website</a:t>
            </a:r>
          </a:p>
          <a:p>
            <a:r>
              <a:rPr lang="en-US" sz="2800" dirty="0"/>
              <a:t>‘Lab intros’ for potential grad students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7585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Twitter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5562600" cy="4754562"/>
          </a:xfrm>
        </p:spPr>
        <p:txBody>
          <a:bodyPr/>
          <a:lstStyle/>
          <a:p>
            <a:r>
              <a:rPr lang="en-US" sz="2400" dirty="0"/>
              <a:t>Monthly active users: 330 million</a:t>
            </a:r>
          </a:p>
          <a:p>
            <a:r>
              <a:rPr lang="en-US" sz="2400" dirty="0"/>
              <a:t>Why be on Twitter? Because everyone influential is on Twitter</a:t>
            </a:r>
          </a:p>
          <a:p>
            <a:pPr lvl="1"/>
            <a:r>
              <a:rPr lang="en-US" sz="2000" dirty="0"/>
              <a:t>journalists, bloggers, podcasters, educators, authors, rich patrons, policy wonks, politicians</a:t>
            </a:r>
          </a:p>
          <a:p>
            <a:r>
              <a:rPr lang="en-US" sz="2400" dirty="0"/>
              <a:t>‘Science Twitter’ is very active</a:t>
            </a:r>
          </a:p>
          <a:p>
            <a:r>
              <a:rPr lang="en-US" sz="2400" dirty="0"/>
              <a:t>Downsides: polarized, partisan, many trolls, often nasty</a:t>
            </a:r>
          </a:p>
          <a:p>
            <a:r>
              <a:rPr lang="en-US" sz="2400" dirty="0"/>
              <a:t>Takes a long time to build a big following, but even a small following can yield big retweets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52400"/>
            <a:ext cx="2783840" cy="1565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495800"/>
            <a:ext cx="2712314" cy="19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10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LinkedIn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6324600" cy="4525963"/>
          </a:xfrm>
        </p:spPr>
        <p:txBody>
          <a:bodyPr/>
          <a:lstStyle/>
          <a:p>
            <a:r>
              <a:rPr lang="en-US" sz="2400" dirty="0"/>
              <a:t>Monthly active users: 290 million</a:t>
            </a:r>
          </a:p>
          <a:p>
            <a:r>
              <a:rPr lang="en-US" sz="2400" dirty="0"/>
              <a:t>Favored by companies, corporate people, consultants</a:t>
            </a:r>
          </a:p>
          <a:p>
            <a:r>
              <a:rPr lang="en-US" sz="2400" dirty="0"/>
              <a:t>Useful to have a profile with description, experience, education, skills, contact info – credibility-indicators</a:t>
            </a:r>
          </a:p>
          <a:p>
            <a:r>
              <a:rPr lang="en-US" sz="2400" dirty="0"/>
              <a:t>Pretty dull; not so useful to add ‘connections’ or post stuff</a:t>
            </a:r>
          </a:p>
          <a:p>
            <a:r>
              <a:rPr lang="en-US" sz="2400" dirty="0"/>
              <a:t>But can yield consulting work, speaking gigs, collaborations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9900" y="152400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453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944562"/>
          </a:xfrm>
        </p:spPr>
        <p:txBody>
          <a:bodyPr/>
          <a:lstStyle/>
          <a:p>
            <a:r>
              <a:rPr lang="en-US" dirty="0"/>
              <a:t>Personal website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5370" y="1219200"/>
            <a:ext cx="6737430" cy="5257800"/>
          </a:xfrm>
        </p:spPr>
        <p:txBody>
          <a:bodyPr/>
          <a:lstStyle/>
          <a:p>
            <a:r>
              <a:rPr lang="en-US" sz="2400" dirty="0">
                <a:hlinkClick r:id="rId2"/>
              </a:rPr>
              <a:t>www.primalpoly.com</a:t>
            </a:r>
            <a:endParaRPr lang="en-US" sz="2400" dirty="0"/>
          </a:p>
          <a:p>
            <a:r>
              <a:rPr lang="en-US" sz="2400" dirty="0"/>
              <a:t>Designed/hosted by </a:t>
            </a:r>
            <a:r>
              <a:rPr lang="en-US" sz="2400" dirty="0">
                <a:hlinkClick r:id="rId3"/>
              </a:rPr>
              <a:t>www.squarespace.com</a:t>
            </a:r>
            <a:r>
              <a:rPr lang="en-US" sz="2400" dirty="0"/>
              <a:t>, c. $12-18/month; easy to design (no coding)</a:t>
            </a:r>
          </a:p>
          <a:p>
            <a:r>
              <a:rPr lang="en-US" sz="2400" dirty="0"/>
              <a:t>Stuff on my personal website that’s not on my UNM site:</a:t>
            </a:r>
          </a:p>
          <a:p>
            <a:pPr lvl="1"/>
            <a:r>
              <a:rPr lang="en-US" sz="2000" dirty="0"/>
              <a:t>Welcome video</a:t>
            </a:r>
          </a:p>
          <a:p>
            <a:pPr lvl="1"/>
            <a:r>
              <a:rPr lang="en-US" sz="2000" dirty="0"/>
              <a:t>Links to all interviews, podcasts, videos, talks</a:t>
            </a:r>
          </a:p>
          <a:p>
            <a:pPr lvl="1"/>
            <a:r>
              <a:rPr lang="en-US" sz="2000" dirty="0"/>
              <a:t>Book details: descriptions, blurbs, reviews</a:t>
            </a:r>
          </a:p>
          <a:p>
            <a:pPr lvl="1"/>
            <a:r>
              <a:rPr lang="en-US" sz="2000" dirty="0"/>
              <a:t>Research overview, all publications, talks given, students, collaborators, courses, syllabi</a:t>
            </a:r>
          </a:p>
          <a:p>
            <a:pPr lvl="1"/>
            <a:r>
              <a:rPr lang="en-US" sz="2000" dirty="0"/>
              <a:t>Consulting experience &amp; interests</a:t>
            </a:r>
          </a:p>
          <a:p>
            <a:pPr lvl="1"/>
            <a:r>
              <a:rPr lang="en-US" sz="2000" dirty="0"/>
              <a:t>Recommendations: books, movies, equipment</a:t>
            </a:r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74638"/>
            <a:ext cx="2336205" cy="131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628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ABFD1-D86E-4571-A9DB-0DA3F2655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digital outreach: </a:t>
            </a:r>
            <a:br>
              <a:rPr lang="en-US" dirty="0"/>
            </a:br>
            <a:r>
              <a:rPr lang="en-US" dirty="0"/>
              <a:t>new ways to consume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791AF9-1C65-4CEA-A0E4-7382C22B9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4267200" cy="4118611"/>
          </a:xfrm>
        </p:spPr>
        <p:txBody>
          <a:bodyPr/>
          <a:lstStyle/>
          <a:p>
            <a:r>
              <a:rPr lang="en-US" dirty="0" err="1"/>
              <a:t>ebooks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Podcasts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932" r="15049"/>
          <a:stretch/>
        </p:blipFill>
        <p:spPr>
          <a:xfrm>
            <a:off x="2434590" y="1623219"/>
            <a:ext cx="2590800" cy="2200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029075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18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32" y="228600"/>
            <a:ext cx="8153400" cy="1143000"/>
          </a:xfrm>
        </p:spPr>
        <p:txBody>
          <a:bodyPr/>
          <a:lstStyle/>
          <a:p>
            <a:r>
              <a:rPr lang="en-US" dirty="0"/>
              <a:t>There aren’t many other people around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0032" b="4998"/>
          <a:stretch/>
        </p:blipFill>
        <p:spPr>
          <a:xfrm>
            <a:off x="228599" y="1469984"/>
            <a:ext cx="8752591" cy="493081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43200" y="3810000"/>
            <a:ext cx="533400" cy="381000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07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693CAD-AEF7-4AF5-A2CB-87B80A3B39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5021"/>
            <a:ext cx="2072875" cy="33077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E87FCE-B231-4DA4-873A-7CE3EC3C84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36" y="3429000"/>
            <a:ext cx="2124965" cy="33909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659C87-51EB-4922-B0FB-2BE7E0064F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67096"/>
            <a:ext cx="2124966" cy="33909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4FF34E1-1378-4C46-BA03-E11ED6D452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457" y="3494816"/>
            <a:ext cx="2101087" cy="33527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52" y="0"/>
            <a:ext cx="2101088" cy="33528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20EC46-6860-41C9-9BC8-8D6E848A8222}"/>
              </a:ext>
            </a:extLst>
          </p:cNvPr>
          <p:cNvSpPr txBox="1">
            <a:spLocks/>
          </p:cNvSpPr>
          <p:nvPr/>
        </p:nvSpPr>
        <p:spPr>
          <a:xfrm>
            <a:off x="191381" y="685800"/>
            <a:ext cx="2124964" cy="411861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Covers from my new </a:t>
            </a:r>
            <a:r>
              <a:rPr lang="en-US" dirty="0" err="1"/>
              <a:t>ebook</a:t>
            </a:r>
            <a:r>
              <a:rPr lang="en-US" dirty="0"/>
              <a:t> series</a:t>
            </a:r>
          </a:p>
        </p:txBody>
      </p:sp>
    </p:spTree>
    <p:extLst>
      <p:ext uri="{BB962C8B-B14F-4D97-AF65-F5344CB8AC3E}">
        <p14:creationId xmlns:p14="http://schemas.microsoft.com/office/powerpoint/2010/main" val="80819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48D52-C25B-445D-BD57-BFB907D39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Self-publishing </a:t>
            </a:r>
            <a:r>
              <a:rPr lang="en-US" dirty="0" err="1"/>
              <a:t>ebooks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10CD5-2A06-4AFE-83E5-4144C9021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7638"/>
            <a:ext cx="5867400" cy="5135562"/>
          </a:xfrm>
        </p:spPr>
        <p:txBody>
          <a:bodyPr/>
          <a:lstStyle/>
          <a:p>
            <a:r>
              <a:rPr lang="en-US" sz="2400" dirty="0"/>
              <a:t>Fast, simple, helpful income stream</a:t>
            </a:r>
          </a:p>
          <a:p>
            <a:r>
              <a:rPr lang="en-US" sz="2400" dirty="0"/>
              <a:t>Text: Gather content, edit, write preface</a:t>
            </a:r>
          </a:p>
          <a:p>
            <a:r>
              <a:rPr lang="en-US" sz="2400" dirty="0"/>
              <a:t>Formatting: .pdf, .</a:t>
            </a:r>
            <a:r>
              <a:rPr lang="en-US" sz="2400" dirty="0" err="1"/>
              <a:t>epub</a:t>
            </a:r>
            <a:r>
              <a:rPr lang="en-US" sz="2400" dirty="0"/>
              <a:t>, .</a:t>
            </a:r>
            <a:r>
              <a:rPr lang="en-US" sz="2400" dirty="0" err="1"/>
              <a:t>mobi</a:t>
            </a:r>
            <a:r>
              <a:rPr lang="en-US" sz="2400" dirty="0"/>
              <a:t> versions</a:t>
            </a:r>
          </a:p>
          <a:p>
            <a:r>
              <a:rPr lang="en-US" sz="2400" dirty="0"/>
              <a:t>Title: test options with Twitter polls</a:t>
            </a:r>
          </a:p>
          <a:p>
            <a:r>
              <a:rPr lang="en-US" sz="2400" dirty="0"/>
              <a:t>Design cover: Canva design site, </a:t>
            </a:r>
            <a:r>
              <a:rPr lang="en-US" sz="2400" dirty="0" err="1"/>
              <a:t>Dreamstime</a:t>
            </a:r>
            <a:r>
              <a:rPr lang="en-US" sz="2400" dirty="0"/>
              <a:t> stock photo service, test prototype designs</a:t>
            </a:r>
          </a:p>
          <a:p>
            <a:r>
              <a:rPr lang="en-US" sz="2400" dirty="0"/>
              <a:t>Legal: buy ISBNs from </a:t>
            </a:r>
            <a:r>
              <a:rPr lang="en-US" sz="2400" dirty="0" err="1"/>
              <a:t>Bowker</a:t>
            </a:r>
            <a:endParaRPr lang="en-US" sz="2400" dirty="0"/>
          </a:p>
          <a:p>
            <a:r>
              <a:rPr lang="en-US" sz="2400" dirty="0"/>
              <a:t>Distribution: </a:t>
            </a:r>
            <a:r>
              <a:rPr lang="en-US" sz="2400" dirty="0" err="1"/>
              <a:t>Gumroad</a:t>
            </a:r>
            <a:r>
              <a:rPr lang="en-US" sz="2400" dirty="0"/>
              <a:t> (92% royalty), Amazon KDP (60%) – vs. 15% traditional publishing</a:t>
            </a:r>
          </a:p>
          <a:p>
            <a:r>
              <a:rPr lang="en-US" sz="2400" dirty="0"/>
              <a:t>Promote through social media, podcasts, interviews, online magazines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D7286-2B32-4F0B-ADAC-2174536744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44" y="76200"/>
            <a:ext cx="2339848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063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48D52-C25B-445D-BD57-BFB907D39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38"/>
            <a:ext cx="5486400" cy="1143000"/>
          </a:xfrm>
        </p:spPr>
        <p:txBody>
          <a:bodyPr/>
          <a:lstStyle/>
          <a:p>
            <a:r>
              <a:rPr lang="en-US" dirty="0"/>
              <a:t>What you can write </a:t>
            </a:r>
            <a:r>
              <a:rPr lang="en-US" dirty="0" err="1"/>
              <a:t>ebooks</a:t>
            </a:r>
            <a:r>
              <a:rPr lang="en-US" dirty="0"/>
              <a:t> about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10CD5-2A06-4AFE-83E5-4144C9021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70287"/>
            <a:ext cx="5867400" cy="4813075"/>
          </a:xfrm>
        </p:spPr>
        <p:txBody>
          <a:bodyPr/>
          <a:lstStyle/>
          <a:p>
            <a:r>
              <a:rPr lang="en-US" sz="2400" dirty="0"/>
              <a:t>Ideal length: 100 pages, $5-7 retail</a:t>
            </a:r>
          </a:p>
          <a:p>
            <a:r>
              <a:rPr lang="en-US" sz="2400" dirty="0"/>
              <a:t>Collect existing essays &amp; accessible writings</a:t>
            </a:r>
          </a:p>
          <a:p>
            <a:r>
              <a:rPr lang="en-US" sz="2400" dirty="0"/>
              <a:t>Text versions of course lectures &amp; conference talks</a:t>
            </a:r>
          </a:p>
          <a:p>
            <a:r>
              <a:rPr lang="en-US" sz="2400" dirty="0"/>
              <a:t>How-to guides to specific psych research methods, stats, datasets, therapies (charge $50 rather than $5)</a:t>
            </a:r>
          </a:p>
          <a:p>
            <a:r>
              <a:rPr lang="en-US" sz="2400" dirty="0"/>
              <a:t>Anything that might be helpful to students, clients, younger researchers, journalists, policy wonks, general public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08186"/>
            <a:ext cx="2643632" cy="421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63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EA6F9-DA42-40E2-BDDB-40142A5AD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Podcast Revolution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2B5D88-C4F5-4D04-B911-13325A141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019800" cy="4525963"/>
          </a:xfrm>
        </p:spPr>
        <p:txBody>
          <a:bodyPr/>
          <a:lstStyle/>
          <a:p>
            <a:r>
              <a:rPr lang="en-US" sz="2400" dirty="0"/>
              <a:t>People tired of radio &amp; streaming music</a:t>
            </a:r>
          </a:p>
          <a:p>
            <a:r>
              <a:rPr lang="en-US" sz="2400" dirty="0"/>
              <a:t>Want to listen while driving to work, exercising, doing hobbies, watching kids</a:t>
            </a:r>
          </a:p>
          <a:p>
            <a:r>
              <a:rPr lang="en-US" sz="2400" dirty="0"/>
              <a:t>Mostly through smartphones &amp; car audio</a:t>
            </a:r>
          </a:p>
          <a:p>
            <a:r>
              <a:rPr lang="en-US" sz="2400" dirty="0"/>
              <a:t>22% of Americans (60m) listen to podcasts at least weekly, </a:t>
            </a:r>
          </a:p>
          <a:p>
            <a:r>
              <a:rPr lang="en-US" sz="2400" dirty="0"/>
              <a:t>Mostly aged 20-50, educated, professional, equal sex ratio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1800" dirty="0">
                <a:hlinkClick r:id="rId2"/>
              </a:rPr>
              <a:t>https://www.convinceandconvert.com/podcast-research/2019-podcast-statistics/</a:t>
            </a:r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60338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955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72DC8-698D-4FB8-8EDF-3784FF258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74638"/>
            <a:ext cx="6400800" cy="1143000"/>
          </a:xfrm>
        </p:spPr>
        <p:txBody>
          <a:bodyPr/>
          <a:lstStyle/>
          <a:p>
            <a:r>
              <a:rPr lang="en-US" dirty="0"/>
              <a:t>Examples of popular psychology podcasts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6591F-F89A-4229-9DFF-F4B46C0410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6400800" cy="3962400"/>
          </a:xfrm>
        </p:spPr>
        <p:txBody>
          <a:bodyPr/>
          <a:lstStyle/>
          <a:p>
            <a:r>
              <a:rPr lang="en-US" sz="2800" dirty="0"/>
              <a:t>Speaking of Psychology (APA news)</a:t>
            </a:r>
          </a:p>
          <a:p>
            <a:r>
              <a:rPr lang="en-US" sz="2800" dirty="0"/>
              <a:t>All in the Mind (BBC)</a:t>
            </a:r>
          </a:p>
          <a:p>
            <a:r>
              <a:rPr lang="en-US" sz="2800" dirty="0"/>
              <a:t>Hidden Brain (NPR)</a:t>
            </a:r>
          </a:p>
          <a:p>
            <a:r>
              <a:rPr lang="en-US" sz="2800" dirty="0"/>
              <a:t>Waking Up (Sam Harris)</a:t>
            </a:r>
          </a:p>
          <a:p>
            <a:r>
              <a:rPr lang="en-US" sz="2800" dirty="0"/>
              <a:t>Psychology Podcast (Scott Barry Kaufman)</a:t>
            </a:r>
          </a:p>
          <a:p>
            <a:r>
              <a:rPr lang="en-US" sz="2800" dirty="0"/>
              <a:t>Psych Central (mental disorders)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944" y="130176"/>
            <a:ext cx="2057400" cy="205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334" r="23333"/>
          <a:stretch/>
        </p:blipFill>
        <p:spPr>
          <a:xfrm>
            <a:off x="6900944" y="2366169"/>
            <a:ext cx="1994371" cy="2103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670" y="4648200"/>
            <a:ext cx="1994371" cy="1994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0252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F62B6-0DF5-4A54-A66A-CCA0419E6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40792"/>
            <a:ext cx="6477000" cy="1630362"/>
          </a:xfrm>
        </p:spPr>
        <p:txBody>
          <a:bodyPr/>
          <a:lstStyle/>
          <a:p>
            <a:r>
              <a:rPr lang="en-US" sz="3200" dirty="0"/>
              <a:t>Social Media world can be nasty, but is also mutually supportive – especially among scientists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5AD91-AB6A-494D-A5FD-D15FCA36F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2156618"/>
            <a:ext cx="5791200" cy="4472782"/>
          </a:xfrm>
        </p:spPr>
        <p:txBody>
          <a:bodyPr/>
          <a:lstStyle/>
          <a:p>
            <a:r>
              <a:rPr lang="en-US" sz="2400" dirty="0"/>
              <a:t>Many YouTubers and podcasters looking for new people &amp; content</a:t>
            </a:r>
          </a:p>
          <a:p>
            <a:r>
              <a:rPr lang="en-US" sz="2400" dirty="0"/>
              <a:t>Social norm of reciprocity for interview time, promotion links, advice-giving</a:t>
            </a:r>
          </a:p>
          <a:p>
            <a:r>
              <a:rPr lang="en-US" sz="2400" dirty="0"/>
              <a:t>Willingness to mentor newbies</a:t>
            </a:r>
          </a:p>
          <a:p>
            <a:pPr lvl="1"/>
            <a:r>
              <a:rPr lang="en-US" sz="2000" dirty="0"/>
              <a:t>huge number of YouTube videos on how to set up studio &amp; channel, how to film &amp; edit videos, how to promote &amp; monetize</a:t>
            </a:r>
          </a:p>
          <a:p>
            <a:pPr lvl="1"/>
            <a:r>
              <a:rPr lang="en-US" sz="2000" dirty="0"/>
              <a:t>e.g. Video Influencers, Peter McKinnon, DSLR Video Shooter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871154"/>
            <a:ext cx="2857500" cy="160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5362575"/>
            <a:ext cx="2857500" cy="1495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0" y="3613292"/>
            <a:ext cx="2857500" cy="160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53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Tech transitions you’ve already faced</a:t>
            </a:r>
            <a:br>
              <a:rPr lang="en-US" sz="3200" dirty="0"/>
            </a:br>
            <a:r>
              <a:rPr lang="en-US" sz="3200" dirty="0"/>
              <a:t>if you’re senior faculty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648200"/>
          </a:xfrm>
        </p:spPr>
        <p:txBody>
          <a:bodyPr/>
          <a:lstStyle/>
          <a:p>
            <a:r>
              <a:rPr lang="en-US" sz="2400" dirty="0">
                <a:sym typeface="Wingdings" panose="05000000000000000000" pitchFamily="2" charset="2"/>
              </a:rPr>
              <a:t>Landlines  Smartphones &amp; Skype</a:t>
            </a:r>
          </a:p>
          <a:p>
            <a:r>
              <a:rPr lang="en-US" sz="2400" dirty="0">
                <a:sym typeface="Wingdings" panose="05000000000000000000" pitchFamily="2" charset="2"/>
              </a:rPr>
              <a:t>Libraries &amp; Xerox machines  Google Scholar &amp; pdfs</a:t>
            </a:r>
          </a:p>
          <a:p>
            <a:r>
              <a:rPr lang="en-US" sz="2400" dirty="0">
                <a:sym typeface="Wingdings" panose="05000000000000000000" pitchFamily="2" charset="2"/>
              </a:rPr>
              <a:t>Show of hands  </a:t>
            </a:r>
            <a:r>
              <a:rPr lang="en-US" sz="2400" dirty="0" err="1">
                <a:sym typeface="Wingdings" panose="05000000000000000000" pitchFamily="2" charset="2"/>
              </a:rPr>
              <a:t>iClickers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/>
              <a:t>Overhead projectors </a:t>
            </a: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Powerpoint</a:t>
            </a:r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>
                <a:sym typeface="Wingdings" panose="05000000000000000000" pitchFamily="2" charset="2"/>
              </a:rPr>
              <a:t>Filofax  Google Calendar</a:t>
            </a:r>
          </a:p>
          <a:p>
            <a:r>
              <a:rPr lang="en-US" sz="2400" dirty="0">
                <a:sym typeface="Wingdings" panose="05000000000000000000" pitchFamily="2" charset="2"/>
              </a:rPr>
              <a:t>Conference maps  Google Maps</a:t>
            </a:r>
          </a:p>
          <a:p>
            <a:r>
              <a:rPr lang="en-US" sz="2400" dirty="0">
                <a:sym typeface="Wingdings" panose="05000000000000000000" pitchFamily="2" charset="2"/>
              </a:rPr>
              <a:t>Excel  SPSS &amp; R</a:t>
            </a:r>
          </a:p>
          <a:p>
            <a:r>
              <a:rPr lang="en-US" sz="2400" dirty="0">
                <a:sym typeface="Wingdings" panose="05000000000000000000" pitchFamily="2" charset="2"/>
              </a:rPr>
              <a:t>CT scans  NIRS imaging</a:t>
            </a:r>
          </a:p>
          <a:p>
            <a:r>
              <a:rPr lang="en-US" sz="2400" dirty="0">
                <a:sym typeface="Wingdings" panose="05000000000000000000" pitchFamily="2" charset="2"/>
              </a:rPr>
              <a:t>Twin studies  genomic heritability</a:t>
            </a: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01701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4896"/>
            <a:ext cx="7848600" cy="914400"/>
          </a:xfrm>
        </p:spPr>
        <p:txBody>
          <a:bodyPr/>
          <a:lstStyle/>
          <a:p>
            <a:r>
              <a:rPr lang="en-US" dirty="0"/>
              <a:t>Resources for later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04192"/>
            <a:ext cx="6781800" cy="4572808"/>
          </a:xfrm>
        </p:spPr>
        <p:txBody>
          <a:bodyPr/>
          <a:lstStyle/>
          <a:p>
            <a:r>
              <a:rPr lang="en-US" sz="2400" dirty="0"/>
              <a:t>This </a:t>
            </a:r>
            <a:r>
              <a:rPr lang="en-US" sz="2400" dirty="0" err="1"/>
              <a:t>Powerpoint</a:t>
            </a:r>
            <a:r>
              <a:rPr lang="en-US" sz="2400" dirty="0"/>
              <a:t> is posted on </a:t>
            </a:r>
            <a:r>
              <a:rPr lang="en-US" sz="2400" dirty="0">
                <a:hlinkClick r:id="rId2"/>
              </a:rPr>
              <a:t>https://www.primalpoly.com/talk-powerpoints</a:t>
            </a:r>
            <a:endParaRPr lang="en-US" sz="2400" dirty="0"/>
          </a:p>
          <a:p>
            <a:r>
              <a:rPr lang="en-US" sz="2400" dirty="0"/>
              <a:t>My social media accounts are all at </a:t>
            </a:r>
            <a:r>
              <a:rPr lang="en-US" sz="2400" dirty="0">
                <a:hlinkClick r:id="rId3"/>
              </a:rPr>
              <a:t>https://www.primalpoly.com/contact</a:t>
            </a:r>
            <a:endParaRPr lang="en-US" sz="2400" dirty="0"/>
          </a:p>
          <a:p>
            <a:r>
              <a:rPr lang="en-US" sz="2400" dirty="0"/>
              <a:t>Studio equipment recommendations at </a:t>
            </a:r>
            <a:r>
              <a:rPr lang="en-US" sz="2400" dirty="0">
                <a:hlinkClick r:id="rId4"/>
              </a:rPr>
              <a:t>https://www.primalpoly.com/studio-equipment</a:t>
            </a:r>
            <a:endParaRPr lang="en-US" sz="2400" dirty="0"/>
          </a:p>
          <a:p>
            <a:r>
              <a:rPr lang="en-US" sz="2400" dirty="0"/>
              <a:t>YouTube channel at </a:t>
            </a:r>
            <a:r>
              <a:rPr lang="en-US" sz="2400" dirty="0">
                <a:hlinkClick r:id="rId5"/>
              </a:rPr>
              <a:t>https://www.youtube.com/geoffreymillerphd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Happy to help anybody with advice, videos, podcasts, interviews, </a:t>
            </a:r>
            <a:r>
              <a:rPr lang="en-US" sz="2400" dirty="0" err="1"/>
              <a:t>ebooks</a:t>
            </a:r>
            <a:r>
              <a:rPr lang="en-US" sz="2400" dirty="0"/>
              <a:t>, etc.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8800" y="152400"/>
            <a:ext cx="3384227" cy="190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523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videos </a:t>
            </a:r>
            <a:br>
              <a:rPr lang="en-US" dirty="0"/>
            </a:br>
            <a:r>
              <a:rPr lang="en-US" dirty="0"/>
              <a:t>on my YouTube channel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605" y="1644015"/>
            <a:ext cx="5491595" cy="3842385"/>
          </a:xfrm>
        </p:spPr>
        <p:txBody>
          <a:bodyPr/>
          <a:lstStyle/>
          <a:p>
            <a:r>
              <a:rPr lang="en-US" sz="2000" dirty="0"/>
              <a:t>Course trailer for sexuality class (3 </a:t>
            </a:r>
            <a:r>
              <a:rPr lang="en-US" sz="2000" dirty="0" err="1"/>
              <a:t>mins</a:t>
            </a:r>
            <a:r>
              <a:rPr lang="en-US" sz="2000" dirty="0"/>
              <a:t>):  </a:t>
            </a:r>
            <a:r>
              <a:rPr lang="en-US" sz="2000" dirty="0">
                <a:hlinkClick r:id="rId2"/>
              </a:rPr>
              <a:t>https://youtu.be/nb13nV_SGcA</a:t>
            </a:r>
            <a:endParaRPr lang="en-US" sz="2000" dirty="0"/>
          </a:p>
          <a:p>
            <a:r>
              <a:rPr lang="en-US" sz="2000" dirty="0"/>
              <a:t>Three ways researchers can share ideas   (7 </a:t>
            </a:r>
            <a:r>
              <a:rPr lang="en-US" sz="2000" dirty="0" err="1"/>
              <a:t>mins</a:t>
            </a:r>
            <a:r>
              <a:rPr lang="en-US" sz="2000" dirty="0"/>
              <a:t>): </a:t>
            </a:r>
            <a:r>
              <a:rPr lang="en-US" sz="2000" dirty="0">
                <a:hlinkClick r:id="rId3"/>
              </a:rPr>
              <a:t>https://youtu.be/mRHFtUoywEI</a:t>
            </a:r>
            <a:endParaRPr lang="en-US" sz="2000" dirty="0"/>
          </a:p>
          <a:p>
            <a:r>
              <a:rPr lang="en-US" sz="2000" dirty="0"/>
              <a:t>Escaping Academia (53 </a:t>
            </a:r>
            <a:r>
              <a:rPr lang="en-US" sz="2000" dirty="0" err="1"/>
              <a:t>mins</a:t>
            </a:r>
            <a:r>
              <a:rPr lang="en-US" sz="2000" dirty="0"/>
              <a:t>): </a:t>
            </a:r>
            <a:r>
              <a:rPr lang="en-US" sz="2000" dirty="0">
                <a:hlinkClick r:id="rId4"/>
              </a:rPr>
              <a:t>https://youtu.be/icnwZmoW19w</a:t>
            </a:r>
            <a:endParaRPr lang="en-US" sz="2000" dirty="0"/>
          </a:p>
          <a:p>
            <a:r>
              <a:rPr lang="en-US" sz="2000" dirty="0"/>
              <a:t>Academia v. social media (Part 1, 30 </a:t>
            </a:r>
            <a:r>
              <a:rPr lang="en-US" sz="2000" dirty="0" err="1"/>
              <a:t>mins</a:t>
            </a:r>
            <a:r>
              <a:rPr lang="en-US" sz="2000" dirty="0"/>
              <a:t>): </a:t>
            </a:r>
            <a:r>
              <a:rPr lang="en-US" sz="2000" dirty="0">
                <a:hlinkClick r:id="rId5"/>
              </a:rPr>
              <a:t>https://youtu.be/Lzg4_WQxLdA</a:t>
            </a:r>
            <a:endParaRPr lang="en-US" sz="2000" dirty="0"/>
          </a:p>
          <a:p>
            <a:r>
              <a:rPr lang="en-US" sz="2000" dirty="0"/>
              <a:t>Academia v. social media (Part 2, 77 </a:t>
            </a:r>
            <a:r>
              <a:rPr lang="en-US" sz="2000" dirty="0" err="1"/>
              <a:t>mins</a:t>
            </a:r>
            <a:r>
              <a:rPr lang="en-US" sz="2000" dirty="0"/>
              <a:t>): </a:t>
            </a:r>
            <a:r>
              <a:rPr lang="en-US" sz="2000" dirty="0">
                <a:hlinkClick r:id="rId6"/>
              </a:rPr>
              <a:t>https://youtu.be/mrd1EkFSnsA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/>
          <a:srcRect t="14444" b="12222"/>
          <a:stretch/>
        </p:blipFill>
        <p:spPr>
          <a:xfrm>
            <a:off x="6475615" y="553524"/>
            <a:ext cx="2653145" cy="1459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/>
          <a:srcRect t="12222" b="12222"/>
          <a:stretch/>
        </p:blipFill>
        <p:spPr>
          <a:xfrm>
            <a:off x="6490855" y="2133600"/>
            <a:ext cx="2653145" cy="15034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/>
          <a:srcRect t="12222" b="12222"/>
          <a:stretch/>
        </p:blipFill>
        <p:spPr>
          <a:xfrm>
            <a:off x="6490855" y="3757895"/>
            <a:ext cx="2653145" cy="1503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/>
          <a:srcRect t="12222" b="12222"/>
          <a:stretch/>
        </p:blipFill>
        <p:spPr>
          <a:xfrm>
            <a:off x="6490855" y="5354551"/>
            <a:ext cx="2653145" cy="150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005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24242" b="13013"/>
          <a:stretch/>
        </p:blipFill>
        <p:spPr>
          <a:xfrm>
            <a:off x="114300" y="1512570"/>
            <a:ext cx="30861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953000"/>
            <a:ext cx="3124200" cy="17578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9788"/>
          <a:stretch/>
        </p:blipFill>
        <p:spPr>
          <a:xfrm>
            <a:off x="102870" y="3200400"/>
            <a:ext cx="3097530" cy="1676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3111" y="1535430"/>
            <a:ext cx="2993813" cy="16840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400" y="1535485"/>
            <a:ext cx="2288959" cy="16840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399" y="3443070"/>
            <a:ext cx="2271929" cy="22719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693CAD-AEF7-4AF5-A2CB-87B80A3B39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1" y="3429000"/>
            <a:ext cx="2053996" cy="327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75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88834"/>
            <a:ext cx="8610600" cy="1143000"/>
          </a:xfrm>
        </p:spPr>
        <p:txBody>
          <a:bodyPr/>
          <a:lstStyle/>
          <a:p>
            <a:r>
              <a:rPr lang="en-US" dirty="0"/>
              <a:t>The nearest other research universities are far away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5029200" cy="44497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Arizona</a:t>
            </a:r>
          </a:p>
          <a:p>
            <a:r>
              <a:rPr lang="en-US" sz="2800" dirty="0"/>
              <a:t>ASU, Tempe: 410 miles</a:t>
            </a:r>
          </a:p>
          <a:p>
            <a:r>
              <a:rPr lang="en-US" sz="2800" dirty="0"/>
              <a:t>U of A, Tucson: 450 miles</a:t>
            </a:r>
          </a:p>
          <a:p>
            <a:pPr marL="0" indent="0">
              <a:buNone/>
            </a:pPr>
            <a:r>
              <a:rPr lang="en-US" sz="2800" dirty="0"/>
              <a:t>Colorado</a:t>
            </a:r>
          </a:p>
          <a:p>
            <a:r>
              <a:rPr lang="en-US" sz="2800" dirty="0"/>
              <a:t>UC Boulder: 475 miles</a:t>
            </a:r>
          </a:p>
          <a:p>
            <a:pPr marL="0" indent="0">
              <a:buNone/>
            </a:pPr>
            <a:r>
              <a:rPr lang="en-US" sz="2800" dirty="0"/>
              <a:t>Texas</a:t>
            </a:r>
          </a:p>
          <a:p>
            <a:r>
              <a:rPr lang="en-US" sz="2800" dirty="0"/>
              <a:t>UT Austin: 700 miles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527" t="43904" r="51041" b="27341"/>
          <a:stretch/>
        </p:blipFill>
        <p:spPr>
          <a:xfrm>
            <a:off x="4762500" y="3175581"/>
            <a:ext cx="4114800" cy="312724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096000" y="4548705"/>
            <a:ext cx="533400" cy="381000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476042" y="3657600"/>
            <a:ext cx="305758" cy="891105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628442" y="4701106"/>
            <a:ext cx="1905958" cy="1013894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029200" y="4739117"/>
            <a:ext cx="1064058" cy="290083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5" idx="3"/>
          </p:cNvCxnSpPr>
          <p:nvPr/>
        </p:nvCxnSpPr>
        <p:spPr>
          <a:xfrm flipH="1">
            <a:off x="5293572" y="4873909"/>
            <a:ext cx="880543" cy="412319"/>
          </a:xfrm>
          <a:prstGeom prst="straightConnector1">
            <a:avLst/>
          </a:prstGeom>
          <a:ln w="6032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3254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386" y="309562"/>
            <a:ext cx="8229600" cy="1143000"/>
          </a:xfrm>
        </p:spPr>
        <p:txBody>
          <a:bodyPr/>
          <a:lstStyle/>
          <a:p>
            <a:r>
              <a:rPr lang="en-US" sz="3200" dirty="0"/>
              <a:t>It’s hard to fly to conferences &amp; visit colleagues </a:t>
            </a:r>
            <a:r>
              <a:rPr lang="en-US" sz="2800" dirty="0"/>
              <a:t>(given few direct flights from ABQ)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23" t="4558" r="5769" b="8832"/>
          <a:stretch/>
        </p:blipFill>
        <p:spPr>
          <a:xfrm>
            <a:off x="582386" y="1752600"/>
            <a:ext cx="8077200" cy="479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75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Most science happens far away </a:t>
            </a:r>
            <a:r>
              <a:rPr lang="en-US" sz="3200" dirty="0"/>
              <a:t>(here’s country size proportional to science papers published)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2069"/>
          <a:stretch/>
        </p:blipFill>
        <p:spPr>
          <a:xfrm>
            <a:off x="118872" y="2096706"/>
            <a:ext cx="8839200" cy="3886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67272" y="5982906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www.worldmapper.com</a:t>
            </a:r>
          </a:p>
        </p:txBody>
      </p:sp>
    </p:spTree>
    <p:extLst>
      <p:ext uri="{BB962C8B-B14F-4D97-AF65-F5344CB8AC3E}">
        <p14:creationId xmlns:p14="http://schemas.microsoft.com/office/powerpoint/2010/main" val="159548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we </a:t>
            </a:r>
            <a:r>
              <a:rPr lang="en-US" dirty="0" err="1"/>
              <a:t>haz</a:t>
            </a:r>
            <a:r>
              <a:rPr lang="en-US" dirty="0"/>
              <a:t> fast </a:t>
            </a:r>
            <a:r>
              <a:rPr lang="en-US" dirty="0" err="1"/>
              <a:t>interwebz</a:t>
            </a:r>
            <a:r>
              <a:rPr lang="en-US" dirty="0"/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2009: </a:t>
            </a:r>
          </a:p>
          <a:p>
            <a:r>
              <a:rPr lang="en-US" sz="2800" dirty="0"/>
              <a:t>4 Mbps average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2019:</a:t>
            </a:r>
          </a:p>
          <a:p>
            <a:r>
              <a:rPr lang="en-US" sz="2800" dirty="0"/>
              <a:t>UNM campus network: 900 Mbps </a:t>
            </a:r>
          </a:p>
          <a:p>
            <a:r>
              <a:rPr lang="en-US" sz="2800" dirty="0"/>
              <a:t>Xfinity at home: 900 Mbps, $100/month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192" y="5429182"/>
            <a:ext cx="4329112" cy="1368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600200"/>
            <a:ext cx="4329112" cy="174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46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82965"/>
            <a:ext cx="6667500" cy="1143000"/>
          </a:xfrm>
        </p:spPr>
        <p:txBody>
          <a:bodyPr/>
          <a:lstStyle/>
          <a:p>
            <a:r>
              <a:rPr lang="en-US" dirty="0"/>
              <a:t>Social media levels the playing field for scientists &amp; students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5943600" cy="44196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Makes outreach, even from the desert:</a:t>
            </a:r>
          </a:p>
          <a:p>
            <a:r>
              <a:rPr lang="en-US" sz="2800" dirty="0"/>
              <a:t>Fast: </a:t>
            </a:r>
            <a:r>
              <a:rPr lang="en-US" sz="2800" dirty="0" err="1"/>
              <a:t>Gbps</a:t>
            </a:r>
            <a:r>
              <a:rPr lang="en-US" sz="2800" dirty="0"/>
              <a:t>, 24/7</a:t>
            </a:r>
          </a:p>
          <a:p>
            <a:r>
              <a:rPr lang="en-US" sz="2800" dirty="0"/>
              <a:t>Global: US, Europe, Asia</a:t>
            </a:r>
          </a:p>
          <a:p>
            <a:r>
              <a:rPr lang="en-US" sz="2800" dirty="0"/>
              <a:t>Cheap: ad-supported sites, freemium apps, big user base</a:t>
            </a:r>
          </a:p>
          <a:p>
            <a:r>
              <a:rPr lang="en-US" sz="2800" dirty="0"/>
              <a:t>Easy: user-friendly, simple apps, free training</a:t>
            </a:r>
          </a:p>
          <a:p>
            <a:r>
              <a:rPr lang="en-US" sz="2800" dirty="0"/>
              <a:t>Open: minimal censorship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601" r="15492"/>
          <a:stretch/>
        </p:blipFill>
        <p:spPr>
          <a:xfrm>
            <a:off x="6401654" y="3423285"/>
            <a:ext cx="2506360" cy="2580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4242"/>
          <a:stretch/>
        </p:blipFill>
        <p:spPr>
          <a:xfrm>
            <a:off x="6401654" y="1676400"/>
            <a:ext cx="2502696" cy="154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86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696200" cy="1143000"/>
          </a:xfrm>
        </p:spPr>
        <p:txBody>
          <a:bodyPr/>
          <a:lstStyle/>
          <a:p>
            <a:r>
              <a:rPr lang="en-US" dirty="0" err="1"/>
              <a:t>tl;dr</a:t>
            </a:r>
            <a:r>
              <a:rPr lang="en-US" dirty="0"/>
              <a:t>: </a:t>
            </a:r>
            <a:br>
              <a:rPr lang="en-US" dirty="0"/>
            </a:br>
            <a:r>
              <a:rPr lang="en-US" dirty="0"/>
              <a:t>Social media is especially useful for: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584" y="1600200"/>
            <a:ext cx="6324600" cy="4724400"/>
          </a:xfrm>
        </p:spPr>
        <p:txBody>
          <a:bodyPr/>
          <a:lstStyle/>
          <a:p>
            <a:r>
              <a:rPr lang="en-US" sz="2800" dirty="0"/>
              <a:t>Spreading ideas, findings, theories, methods, practices</a:t>
            </a:r>
          </a:p>
          <a:p>
            <a:r>
              <a:rPr lang="en-US" sz="2800" dirty="0"/>
              <a:t>Recruiting participants, R.A.s, grad students, post-docs, faculty, clients</a:t>
            </a:r>
          </a:p>
          <a:p>
            <a:r>
              <a:rPr lang="en-US" sz="2800" dirty="0"/>
              <a:t>Networking with colleagues, journalists, companies, patrons, policy people</a:t>
            </a:r>
          </a:p>
          <a:p>
            <a:r>
              <a:rPr lang="en-US" sz="2800" dirty="0"/>
              <a:t>Finding teaching materials</a:t>
            </a:r>
          </a:p>
          <a:p>
            <a:r>
              <a:rPr lang="en-US" sz="2800" dirty="0"/>
              <a:t>Build ‘platform’ for speaking gigs, consulting work, book deals, mainstream media</a:t>
            </a:r>
          </a:p>
        </p:txBody>
      </p:sp>
    </p:spTree>
    <p:extLst>
      <p:ext uri="{BB962C8B-B14F-4D97-AF65-F5344CB8AC3E}">
        <p14:creationId xmlns:p14="http://schemas.microsoft.com/office/powerpoint/2010/main" val="1108718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FFFFFF"/>
      </a:dk1>
      <a:lt1>
        <a:sysClr val="window" lastClr="FFFFFF"/>
      </a:lt1>
      <a:dk2>
        <a:srgbClr val="69676D"/>
      </a:dk2>
      <a:lt2>
        <a:srgbClr val="1E4654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14505</TotalTime>
  <Words>1938</Words>
  <Application>Microsoft Office PowerPoint</Application>
  <PresentationFormat>On-screen Show (4:3)</PresentationFormat>
  <Paragraphs>250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Times New Roman</vt:lpstr>
      <vt:lpstr>Office Theme</vt:lpstr>
      <vt:lpstr>Social Media for Science Outreach:  How to spread ideas, recruit students,  &amp; network with colleagues</vt:lpstr>
      <vt:lpstr>Here at University of New Mexico, we’re in the middle of a desert</vt:lpstr>
      <vt:lpstr>There aren’t many other people around</vt:lpstr>
      <vt:lpstr>The nearest other research universities are far away</vt:lpstr>
      <vt:lpstr>It’s hard to fly to conferences &amp; visit colleagues (given few direct flights from ABQ)</vt:lpstr>
      <vt:lpstr>Most science happens far away (here’s country size proportional to science papers published)</vt:lpstr>
      <vt:lpstr>But we haz fast interwebz!</vt:lpstr>
      <vt:lpstr>Social media levels the playing field for scientists &amp; students</vt:lpstr>
      <vt:lpstr>tl;dr:  Social media is especially useful for:</vt:lpstr>
      <vt:lpstr>Caveats</vt:lpstr>
      <vt:lpstr>Caveats: risks &amp; costs of  social media outreach</vt:lpstr>
      <vt:lpstr>Backstory 1:  3 ways to share science</vt:lpstr>
      <vt:lpstr>Social media ‘platform’ is crucial now even for mainstream media outreach</vt:lpstr>
      <vt:lpstr>Backstory 2:  Joe Rogan interview</vt:lpstr>
      <vt:lpstr>Backstory 3: What I did on my summer vacation</vt:lpstr>
      <vt:lpstr>How do other researchers, students, clients, patrons, &amp; science journalists really learn about your stuff?</vt:lpstr>
      <vt:lpstr>Social media sites most relevant  for American researchers</vt:lpstr>
      <vt:lpstr>Less relevant </vt:lpstr>
      <vt:lpstr>Facebook</vt:lpstr>
      <vt:lpstr>Facebook Groups: The key gateway</vt:lpstr>
      <vt:lpstr>YouTube</vt:lpstr>
      <vt:lpstr>YouTube can be very high impact</vt:lpstr>
      <vt:lpstr>YouTube Channels</vt:lpstr>
      <vt:lpstr>YouTubing got so popular, equipment got cheap (Amazon)</vt:lpstr>
      <vt:lpstr>Low-hanging fruit:  short videos (c. 3 mins)</vt:lpstr>
      <vt:lpstr>Twitter</vt:lpstr>
      <vt:lpstr>LinkedIn</vt:lpstr>
      <vt:lpstr>Personal website</vt:lpstr>
      <vt:lpstr>Other digital outreach:  new ways to consume information</vt:lpstr>
      <vt:lpstr>PowerPoint Presentation</vt:lpstr>
      <vt:lpstr>Self-publishing ebooks</vt:lpstr>
      <vt:lpstr>What you can write ebooks about</vt:lpstr>
      <vt:lpstr>The Podcast Revolution</vt:lpstr>
      <vt:lpstr>Examples of popular psychology podcasts</vt:lpstr>
      <vt:lpstr>Social Media world can be nasty, but is also mutually supportive – especially among scientists</vt:lpstr>
      <vt:lpstr>Tech transitions you’ve already faced if you’re senior faculty</vt:lpstr>
      <vt:lpstr>Resources for later</vt:lpstr>
      <vt:lpstr>Related videos  on my YouTube channel</vt:lpstr>
      <vt:lpstr>Questions?</vt:lpstr>
    </vt:vector>
  </TitlesOfParts>
  <Company>Psychology Department, University of New Mexico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Evolution, Brain, and  Behavior  Psychology 342, section 1</dc:title>
  <dc:creator>Geoffrey F. Miller</dc:creator>
  <cp:lastModifiedBy>Geoffrey Miller</cp:lastModifiedBy>
  <cp:revision>2097</cp:revision>
  <cp:lastPrinted>1601-01-01T00:00:00Z</cp:lastPrinted>
  <dcterms:created xsi:type="dcterms:W3CDTF">2003-08-26T13:46:57Z</dcterms:created>
  <dcterms:modified xsi:type="dcterms:W3CDTF">2019-08-31T21:15:18Z</dcterms:modified>
</cp:coreProperties>
</file>